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4"/>
  </p:notesMasterIdLst>
  <p:handoutMasterIdLst>
    <p:handoutMasterId r:id="rId55"/>
  </p:handoutMasterIdLst>
  <p:sldIdLst>
    <p:sldId id="256" r:id="rId2"/>
    <p:sldId id="448" r:id="rId3"/>
    <p:sldId id="452" r:id="rId4"/>
    <p:sldId id="453" r:id="rId5"/>
    <p:sldId id="380" r:id="rId6"/>
    <p:sldId id="624" r:id="rId7"/>
    <p:sldId id="454" r:id="rId8"/>
    <p:sldId id="487" r:id="rId9"/>
    <p:sldId id="455" r:id="rId10"/>
    <p:sldId id="475" r:id="rId11"/>
    <p:sldId id="457" r:id="rId12"/>
    <p:sldId id="456" r:id="rId13"/>
    <p:sldId id="458" r:id="rId14"/>
    <p:sldId id="474" r:id="rId15"/>
    <p:sldId id="460" r:id="rId16"/>
    <p:sldId id="462" r:id="rId17"/>
    <p:sldId id="476" r:id="rId18"/>
    <p:sldId id="461" r:id="rId19"/>
    <p:sldId id="477" r:id="rId20"/>
    <p:sldId id="495" r:id="rId21"/>
    <p:sldId id="496" r:id="rId22"/>
    <p:sldId id="488" r:id="rId23"/>
    <p:sldId id="492" r:id="rId24"/>
    <p:sldId id="493" r:id="rId25"/>
    <p:sldId id="489" r:id="rId26"/>
    <p:sldId id="490" r:id="rId27"/>
    <p:sldId id="494" r:id="rId28"/>
    <p:sldId id="478" r:id="rId29"/>
    <p:sldId id="479" r:id="rId30"/>
    <p:sldId id="480" r:id="rId31"/>
    <p:sldId id="521" r:id="rId32"/>
    <p:sldId id="558" r:id="rId33"/>
    <p:sldId id="281" r:id="rId34"/>
    <p:sldId id="559" r:id="rId35"/>
    <p:sldId id="348" r:id="rId36"/>
    <p:sldId id="610" r:id="rId37"/>
    <p:sldId id="606" r:id="rId38"/>
    <p:sldId id="587" r:id="rId39"/>
    <p:sldId id="430" r:id="rId40"/>
    <p:sldId id="608" r:id="rId41"/>
    <p:sldId id="588" r:id="rId42"/>
    <p:sldId id="583" r:id="rId43"/>
    <p:sldId id="421" r:id="rId44"/>
    <p:sldId id="609" r:id="rId45"/>
    <p:sldId id="409" r:id="rId46"/>
    <p:sldId id="560" r:id="rId47"/>
    <p:sldId id="593" r:id="rId48"/>
    <p:sldId id="617" r:id="rId49"/>
    <p:sldId id="621" r:id="rId50"/>
    <p:sldId id="444" r:id="rId51"/>
    <p:sldId id="622" r:id="rId52"/>
    <p:sldId id="623" r:id="rId53"/>
  </p:sldIdLst>
  <p:sldSz cx="9144000" cy="6858000" type="screen4x3"/>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FFFF00"/>
    <a:srgbClr val="FF66C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0" autoAdjust="0"/>
    <p:restoredTop sz="94604" autoAdjust="0"/>
  </p:normalViewPr>
  <p:slideViewPr>
    <p:cSldViewPr>
      <p:cViewPr varScale="1">
        <p:scale>
          <a:sx n="66" d="100"/>
          <a:sy n="66" d="100"/>
        </p:scale>
        <p:origin x="129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66263A5B-7C51-45D8-9B45-A0442173AAD7}" type="datetimeFigureOut">
              <a:rPr kumimoji="1" lang="ja-JP" altLang="en-US" smtClean="0"/>
              <a:t>2021/1/6</a:t>
            </a:fld>
            <a:endParaRPr kumimoji="1" lang="ja-JP" altLang="en-US"/>
          </a:p>
        </p:txBody>
      </p:sp>
      <p:sp>
        <p:nvSpPr>
          <p:cNvPr id="4" name="フッター プレースホルダー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09D78F9E-59A2-450F-9D98-53B24EEEFA98}" type="slidenum">
              <a:rPr kumimoji="1" lang="ja-JP" altLang="en-US" smtClean="0"/>
              <a:t>‹#›</a:t>
            </a:fld>
            <a:endParaRPr kumimoji="1" lang="ja-JP" altLang="en-US"/>
          </a:p>
        </p:txBody>
      </p:sp>
    </p:spTree>
    <p:extLst>
      <p:ext uri="{BB962C8B-B14F-4D97-AF65-F5344CB8AC3E}">
        <p14:creationId xmlns:p14="http://schemas.microsoft.com/office/powerpoint/2010/main" val="59221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B2446449-B696-4E21-8EE0-220FAE1E88AE}" type="datetimeFigureOut">
              <a:rPr kumimoji="1" lang="ja-JP" altLang="en-US" smtClean="0"/>
              <a:t>2021/1/6</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9682049C-D2A3-4DC3-B743-C581A497E4E8}" type="slidenum">
              <a:rPr kumimoji="1" lang="ja-JP" altLang="en-US" smtClean="0"/>
              <a:t>‹#›</a:t>
            </a:fld>
            <a:endParaRPr kumimoji="1" lang="ja-JP" altLang="en-US"/>
          </a:p>
        </p:txBody>
      </p:sp>
    </p:spTree>
    <p:extLst>
      <p:ext uri="{BB962C8B-B14F-4D97-AF65-F5344CB8AC3E}">
        <p14:creationId xmlns:p14="http://schemas.microsoft.com/office/powerpoint/2010/main" val="21359452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この理論の要点は、</a:t>
            </a:r>
            <a:br>
              <a:rPr lang="ja-JP" altLang="en-US" dirty="0"/>
            </a:br>
            <a:r>
              <a:rPr kumimoji="1" lang="ja-JP" altLang="en-US" sz="1200" b="1" i="0" kern="1200" dirty="0">
                <a:solidFill>
                  <a:schemeClr val="tx1"/>
                </a:solidFill>
                <a:effectLst/>
                <a:latin typeface="+mn-lt"/>
                <a:ea typeface="+mn-ea"/>
                <a:cs typeface="+mn-cs"/>
              </a:rPr>
              <a:t>・個人のキャリアの</a:t>
            </a:r>
            <a:r>
              <a:rPr kumimoji="1" lang="en-US" altLang="ja-JP" sz="1200" b="1" i="0" kern="1200" dirty="0">
                <a:solidFill>
                  <a:schemeClr val="tx1"/>
                </a:solidFill>
                <a:effectLst/>
                <a:latin typeface="+mn-lt"/>
                <a:ea typeface="+mn-ea"/>
                <a:cs typeface="+mn-cs"/>
              </a:rPr>
              <a:t>8</a:t>
            </a:r>
            <a:r>
              <a:rPr kumimoji="1" lang="ja-JP" altLang="en-US" sz="1200" b="1" i="0" kern="1200" dirty="0">
                <a:solidFill>
                  <a:schemeClr val="tx1"/>
                </a:solidFill>
                <a:effectLst/>
                <a:latin typeface="+mn-lt"/>
                <a:ea typeface="+mn-ea"/>
                <a:cs typeface="+mn-cs"/>
              </a:rPr>
              <a:t>割は予想しない偶発的なことによって決定される</a:t>
            </a:r>
            <a:br>
              <a:rPr kumimoji="1" lang="ja-JP" altLang="en-US" sz="1200" b="1" i="0" kern="1200" dirty="0">
                <a:solidFill>
                  <a:schemeClr val="tx1"/>
                </a:solidFill>
                <a:effectLst/>
                <a:latin typeface="+mn-lt"/>
                <a:ea typeface="+mn-ea"/>
                <a:cs typeface="+mn-cs"/>
              </a:rPr>
            </a:br>
            <a:r>
              <a:rPr kumimoji="1" lang="ja-JP" altLang="en-US" sz="1200" b="1" i="0" kern="1200" dirty="0">
                <a:solidFill>
                  <a:schemeClr val="tx1"/>
                </a:solidFill>
                <a:effectLst/>
                <a:latin typeface="+mn-lt"/>
                <a:ea typeface="+mn-ea"/>
                <a:cs typeface="+mn-cs"/>
              </a:rPr>
              <a:t>・その偶発的なことを計画的に導くことでキャリアアップをしていくべき</a:t>
            </a:r>
            <a:br>
              <a:rPr lang="ja-JP" altLang="en-US" dirty="0"/>
            </a:br>
            <a:r>
              <a:rPr kumimoji="1" lang="ja-JP" altLang="en-US" sz="1200" b="0" i="0" kern="1200" dirty="0">
                <a:solidFill>
                  <a:schemeClr val="tx1"/>
                </a:solidFill>
                <a:effectLst/>
                <a:latin typeface="+mn-lt"/>
                <a:ea typeface="+mn-ea"/>
                <a:cs typeface="+mn-cs"/>
              </a:rPr>
              <a:t>という考えにあります。</a:t>
            </a:r>
            <a:br>
              <a:rPr lang="ja-JP" altLang="en-US" dirty="0"/>
            </a:br>
            <a:br>
              <a:rPr lang="ja-JP" altLang="en-US" dirty="0"/>
            </a:br>
            <a:r>
              <a:rPr kumimoji="1" lang="ja-JP" altLang="en-US" sz="1200" b="0" i="0" kern="1200" dirty="0">
                <a:solidFill>
                  <a:schemeClr val="tx1"/>
                </a:solidFill>
                <a:effectLst/>
                <a:latin typeface="+mn-lt"/>
                <a:ea typeface="+mn-ea"/>
                <a:cs typeface="+mn-cs"/>
              </a:rPr>
              <a:t>たとえば、皆さんも仕事を選ぶとき、人との出会いが決め手となった方も多いでしょう。「計画された偶発性理論」では、個人のキャリアはそうした予期しない出来事の積み重ねで作られる、と考えるので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今を大切にしようという考え方です。クランボルツ教授は、</a:t>
            </a:r>
            <a:r>
              <a:rPr kumimoji="1" lang="en-US" altLang="ja-JP" sz="1200" b="0"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あまりに未来ばかりに気を取られると現在が見えなくなってしまう</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と考えました。目的ばかり見ていると見逃すことも多い。想定外のチャンスを失ってしまうというのです」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予期しない出来事をただ待つだけでなく、自ら創り出せるように積極的に行動したり、周囲の出来事に神経を研ぎ澄ませたりして、</a:t>
            </a:r>
            <a:r>
              <a:rPr kumimoji="1" lang="ja-JP" altLang="en-US" sz="1200" b="1" i="0" kern="1200" dirty="0">
                <a:solidFill>
                  <a:schemeClr val="tx1"/>
                </a:solidFill>
                <a:effectLst/>
                <a:latin typeface="+mn-lt"/>
                <a:ea typeface="+mn-ea"/>
                <a:cs typeface="+mn-cs"/>
              </a:rPr>
              <a:t>偶然を意図的・計画的にステップアップの機会へと変えていくべき</a:t>
            </a:r>
            <a:r>
              <a:rPr kumimoji="1" lang="ja-JP" altLang="en-US" sz="1200" b="0" i="0" kern="1200" dirty="0">
                <a:solidFill>
                  <a:schemeClr val="tx1"/>
                </a:solidFill>
                <a:effectLst/>
                <a:latin typeface="+mn-lt"/>
                <a:ea typeface="+mn-ea"/>
                <a:cs typeface="+mn-cs"/>
              </a:rPr>
              <a:t>だというのが同理論の中心となる考え方</a:t>
            </a:r>
            <a:endParaRPr kumimoji="1" lang="ja-JP" altLang="en-US" dirty="0"/>
          </a:p>
        </p:txBody>
      </p:sp>
      <p:sp>
        <p:nvSpPr>
          <p:cNvPr id="4" name="スライド番号プレースホルダー 3"/>
          <p:cNvSpPr>
            <a:spLocks noGrp="1"/>
          </p:cNvSpPr>
          <p:nvPr>
            <p:ph type="sldNum" sz="quarter" idx="5"/>
          </p:nvPr>
        </p:nvSpPr>
        <p:spPr/>
        <p:txBody>
          <a:bodyPr/>
          <a:lstStyle/>
          <a:p>
            <a:fld id="{9682049C-D2A3-4DC3-B743-C581A497E4E8}" type="slidenum">
              <a:rPr kumimoji="1" lang="ja-JP" altLang="en-US" smtClean="0"/>
              <a:t>11</a:t>
            </a:fld>
            <a:endParaRPr kumimoji="1" lang="ja-JP" altLang="en-US"/>
          </a:p>
        </p:txBody>
      </p:sp>
    </p:spTree>
    <p:extLst>
      <p:ext uri="{BB962C8B-B14F-4D97-AF65-F5344CB8AC3E}">
        <p14:creationId xmlns:p14="http://schemas.microsoft.com/office/powerpoint/2010/main" val="164909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2005</a:t>
            </a:r>
            <a:r>
              <a:rPr kumimoji="1" lang="ja-JP" altLang="en-US" sz="1200" b="0" i="0" kern="1200" dirty="0">
                <a:solidFill>
                  <a:schemeClr val="tx1"/>
                </a:solidFill>
                <a:effectLst/>
                <a:latin typeface="+mn-lt"/>
                <a:ea typeface="+mn-ea"/>
                <a:cs typeface="+mn-cs"/>
              </a:rPr>
              <a:t>年の米国スタンフォード大学卒業式の祝賀式で卒業生に向けて行ったスピーチ</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点と点をつなげることに対して、スピーチでジョブズは次のように言っています。</a:t>
            </a:r>
            <a:br>
              <a:rPr lang="ja-JP" altLang="en-US" dirty="0"/>
            </a:br>
            <a:br>
              <a:rPr lang="ja-JP" altLang="en-US" dirty="0"/>
            </a:br>
            <a:r>
              <a:rPr lang="ja-JP" altLang="en-US" dirty="0"/>
              <a:t>将来をあらかじめ見据えて、点と点をつなぎあわせることなどできません。できるのは、後からつなぎ合わせることだけです。だから、我々はいまやっていることがいずれ人生のどこかでつながって実を結ぶだろうと信じるしかない。</a:t>
            </a:r>
            <a:endParaRPr kumimoji="1" lang="ja-JP" altLang="en-US" dirty="0"/>
          </a:p>
        </p:txBody>
      </p:sp>
      <p:sp>
        <p:nvSpPr>
          <p:cNvPr id="4" name="スライド番号プレースホルダー 3"/>
          <p:cNvSpPr>
            <a:spLocks noGrp="1"/>
          </p:cNvSpPr>
          <p:nvPr>
            <p:ph type="sldNum" sz="quarter" idx="5"/>
          </p:nvPr>
        </p:nvSpPr>
        <p:spPr/>
        <p:txBody>
          <a:bodyPr/>
          <a:lstStyle/>
          <a:p>
            <a:fld id="{9682049C-D2A3-4DC3-B743-C581A497E4E8}" type="slidenum">
              <a:rPr kumimoji="1" lang="ja-JP" altLang="en-US" smtClean="0"/>
              <a:t>15</a:t>
            </a:fld>
            <a:endParaRPr kumimoji="1" lang="ja-JP" altLang="en-US"/>
          </a:p>
        </p:txBody>
      </p:sp>
    </p:spTree>
    <p:extLst>
      <p:ext uri="{BB962C8B-B14F-4D97-AF65-F5344CB8AC3E}">
        <p14:creationId xmlns:p14="http://schemas.microsoft.com/office/powerpoint/2010/main" val="354249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2005</a:t>
            </a:r>
            <a:r>
              <a:rPr kumimoji="1" lang="ja-JP" altLang="en-US" sz="1200" b="0" i="0" kern="1200" dirty="0">
                <a:solidFill>
                  <a:schemeClr val="tx1"/>
                </a:solidFill>
                <a:effectLst/>
                <a:latin typeface="+mn-lt"/>
                <a:ea typeface="+mn-ea"/>
                <a:cs typeface="+mn-cs"/>
              </a:rPr>
              <a:t>年の米国スタンフォード大学卒業式の祝賀式で卒業生に向けて行ったスピーチ</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点と点をつなげることに対して、スピーチでジョブズは次のように言っています。</a:t>
            </a:r>
            <a:br>
              <a:rPr lang="ja-JP" altLang="en-US" dirty="0"/>
            </a:br>
            <a:br>
              <a:rPr lang="ja-JP" altLang="en-US" dirty="0"/>
            </a:br>
            <a:r>
              <a:rPr lang="ja-JP" altLang="en-US" dirty="0"/>
              <a:t>将来をあらかじめ見据えて、点と点をつなぎあわせることなどできません。できるのは、後からつなぎ合わせることだけです。だから、我々はいまやっていることがいずれ人生のどこかでつながって実を結ぶだろうと信じるしかない。</a:t>
            </a:r>
            <a:endParaRPr kumimoji="1" lang="ja-JP" altLang="en-US" dirty="0"/>
          </a:p>
        </p:txBody>
      </p:sp>
      <p:sp>
        <p:nvSpPr>
          <p:cNvPr id="4" name="スライド番号プレースホルダー 3"/>
          <p:cNvSpPr>
            <a:spLocks noGrp="1"/>
          </p:cNvSpPr>
          <p:nvPr>
            <p:ph type="sldNum" sz="quarter" idx="5"/>
          </p:nvPr>
        </p:nvSpPr>
        <p:spPr/>
        <p:txBody>
          <a:bodyPr/>
          <a:lstStyle/>
          <a:p>
            <a:fld id="{9682049C-D2A3-4DC3-B743-C581A497E4E8}" type="slidenum">
              <a:rPr kumimoji="1" lang="ja-JP" altLang="en-US" smtClean="0"/>
              <a:t>16</a:t>
            </a:fld>
            <a:endParaRPr kumimoji="1" lang="ja-JP" altLang="en-US"/>
          </a:p>
        </p:txBody>
      </p:sp>
    </p:spTree>
    <p:extLst>
      <p:ext uri="{BB962C8B-B14F-4D97-AF65-F5344CB8AC3E}">
        <p14:creationId xmlns:p14="http://schemas.microsoft.com/office/powerpoint/2010/main" val="163798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2005</a:t>
            </a:r>
            <a:r>
              <a:rPr kumimoji="1" lang="ja-JP" altLang="en-US" sz="1200" b="0" i="0" kern="1200" dirty="0">
                <a:solidFill>
                  <a:schemeClr val="tx1"/>
                </a:solidFill>
                <a:effectLst/>
                <a:latin typeface="+mn-lt"/>
                <a:ea typeface="+mn-ea"/>
                <a:cs typeface="+mn-cs"/>
              </a:rPr>
              <a:t>年の米国スタンフォード大学卒業式の祝賀式で卒業生に向けて行ったスピーチ</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点と点をつなげることに対して、スピーチでジョブズは次のように言っています。</a:t>
            </a:r>
            <a:br>
              <a:rPr lang="ja-JP" altLang="en-US" dirty="0"/>
            </a:br>
            <a:br>
              <a:rPr lang="ja-JP" altLang="en-US" dirty="0"/>
            </a:br>
            <a:r>
              <a:rPr lang="ja-JP" altLang="en-US" dirty="0"/>
              <a:t>将来をあらかじめ見据えて、点と点をつなぎあわせることなどできません。できるのは、後からつなぎ合わせることだけです。だから、我々はいまやっていることがいずれ人生のどこかでつながって実を結ぶだろうと信じるしかない。</a:t>
            </a:r>
            <a:endParaRPr kumimoji="1" lang="ja-JP" altLang="en-US" dirty="0"/>
          </a:p>
        </p:txBody>
      </p:sp>
      <p:sp>
        <p:nvSpPr>
          <p:cNvPr id="4" name="スライド番号プレースホルダー 3"/>
          <p:cNvSpPr>
            <a:spLocks noGrp="1"/>
          </p:cNvSpPr>
          <p:nvPr>
            <p:ph type="sldNum" sz="quarter" idx="5"/>
          </p:nvPr>
        </p:nvSpPr>
        <p:spPr/>
        <p:txBody>
          <a:bodyPr/>
          <a:lstStyle/>
          <a:p>
            <a:fld id="{9682049C-D2A3-4DC3-B743-C581A497E4E8}" type="slidenum">
              <a:rPr kumimoji="1" lang="ja-JP" altLang="en-US" smtClean="0"/>
              <a:t>17</a:t>
            </a:fld>
            <a:endParaRPr kumimoji="1" lang="ja-JP" altLang="en-US"/>
          </a:p>
        </p:txBody>
      </p:sp>
    </p:spTree>
    <p:extLst>
      <p:ext uri="{BB962C8B-B14F-4D97-AF65-F5344CB8AC3E}">
        <p14:creationId xmlns:p14="http://schemas.microsoft.com/office/powerpoint/2010/main" val="82298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2005</a:t>
            </a:r>
            <a:r>
              <a:rPr kumimoji="1" lang="ja-JP" altLang="en-US" sz="1200" b="0" i="0" kern="1200" dirty="0">
                <a:solidFill>
                  <a:schemeClr val="tx1"/>
                </a:solidFill>
                <a:effectLst/>
                <a:latin typeface="+mn-lt"/>
                <a:ea typeface="+mn-ea"/>
                <a:cs typeface="+mn-cs"/>
              </a:rPr>
              <a:t>年の米国スタンフォード大学卒業式の祝賀式で卒業生に向けて行ったスピーチ</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点と点をつなげることに対して、スピーチでジョブズは次のように言っています。</a:t>
            </a:r>
            <a:br>
              <a:rPr lang="ja-JP" altLang="en-US" dirty="0"/>
            </a:br>
            <a:br>
              <a:rPr lang="ja-JP" altLang="en-US" dirty="0"/>
            </a:br>
            <a:r>
              <a:rPr lang="ja-JP" altLang="en-US" dirty="0"/>
              <a:t>将来をあらかじめ見据えて、点と点をつなぎあわせることなどできません。できるのは、後からつなぎ合わせることだけです。だから、我々はいまやっていることがいずれ人生のどこかでつながって実を結ぶだろうと信じるしかない。</a:t>
            </a:r>
            <a:endParaRPr kumimoji="1" lang="ja-JP" altLang="en-US" dirty="0"/>
          </a:p>
        </p:txBody>
      </p:sp>
      <p:sp>
        <p:nvSpPr>
          <p:cNvPr id="4" name="スライド番号プレースホルダー 3"/>
          <p:cNvSpPr>
            <a:spLocks noGrp="1"/>
          </p:cNvSpPr>
          <p:nvPr>
            <p:ph type="sldNum" sz="quarter" idx="5"/>
          </p:nvPr>
        </p:nvSpPr>
        <p:spPr/>
        <p:txBody>
          <a:bodyPr/>
          <a:lstStyle/>
          <a:p>
            <a:fld id="{9682049C-D2A3-4DC3-B743-C581A497E4E8}" type="slidenum">
              <a:rPr kumimoji="1" lang="ja-JP" altLang="en-US" smtClean="0"/>
              <a:t>18</a:t>
            </a:fld>
            <a:endParaRPr kumimoji="1" lang="ja-JP" altLang="en-US"/>
          </a:p>
        </p:txBody>
      </p:sp>
    </p:spTree>
    <p:extLst>
      <p:ext uri="{BB962C8B-B14F-4D97-AF65-F5344CB8AC3E}">
        <p14:creationId xmlns:p14="http://schemas.microsoft.com/office/powerpoint/2010/main" val="200837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2005</a:t>
            </a:r>
            <a:r>
              <a:rPr kumimoji="1" lang="ja-JP" altLang="en-US" sz="1200" b="0" i="0" kern="1200" dirty="0">
                <a:solidFill>
                  <a:schemeClr val="tx1"/>
                </a:solidFill>
                <a:effectLst/>
                <a:latin typeface="+mn-lt"/>
                <a:ea typeface="+mn-ea"/>
                <a:cs typeface="+mn-cs"/>
              </a:rPr>
              <a:t>年の米国スタンフォード大学卒業式の祝賀式で卒業生に向けて行ったスピーチ</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点と点をつなげることに対して、スピーチでジョブズは次のように言っています。</a:t>
            </a:r>
            <a:br>
              <a:rPr lang="ja-JP" altLang="en-US" dirty="0"/>
            </a:br>
            <a:br>
              <a:rPr lang="ja-JP" altLang="en-US" dirty="0"/>
            </a:br>
            <a:r>
              <a:rPr lang="ja-JP" altLang="en-US" dirty="0"/>
              <a:t>将来をあらかじめ見据えて、点と点をつなぎあわせることなどできません。できるのは、後からつなぎ合わせることだけです。だから、我々はいまやっていることがいずれ人生のどこかでつながって実を結ぶだろうと信じるしかない。</a:t>
            </a:r>
            <a:endParaRPr kumimoji="1" lang="ja-JP" altLang="en-US" dirty="0"/>
          </a:p>
        </p:txBody>
      </p:sp>
      <p:sp>
        <p:nvSpPr>
          <p:cNvPr id="4" name="スライド番号プレースホルダー 3"/>
          <p:cNvSpPr>
            <a:spLocks noGrp="1"/>
          </p:cNvSpPr>
          <p:nvPr>
            <p:ph type="sldNum" sz="quarter" idx="5"/>
          </p:nvPr>
        </p:nvSpPr>
        <p:spPr/>
        <p:txBody>
          <a:bodyPr/>
          <a:lstStyle/>
          <a:p>
            <a:fld id="{9682049C-D2A3-4DC3-B743-C581A497E4E8}" type="slidenum">
              <a:rPr kumimoji="1" lang="ja-JP" altLang="en-US" smtClean="0"/>
              <a:t>30</a:t>
            </a:fld>
            <a:endParaRPr kumimoji="1" lang="ja-JP" altLang="en-US"/>
          </a:p>
        </p:txBody>
      </p:sp>
    </p:spTree>
    <p:extLst>
      <p:ext uri="{BB962C8B-B14F-4D97-AF65-F5344CB8AC3E}">
        <p14:creationId xmlns:p14="http://schemas.microsoft.com/office/powerpoint/2010/main" val="93225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F2455-2619-4FB0-A43E-906C80467932}" type="slidenum">
              <a:rPr kumimoji="1" lang="ja-JP" altLang="en-US" smtClean="0"/>
              <a:t>34</a:t>
            </a:fld>
            <a:endParaRPr kumimoji="1" lang="ja-JP" altLang="en-US"/>
          </a:p>
        </p:txBody>
      </p:sp>
    </p:spTree>
    <p:extLst>
      <p:ext uri="{BB962C8B-B14F-4D97-AF65-F5344CB8AC3E}">
        <p14:creationId xmlns:p14="http://schemas.microsoft.com/office/powerpoint/2010/main" val="30015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F2455-2619-4FB0-A43E-906C80467932}" type="slidenum">
              <a:rPr kumimoji="1" lang="ja-JP" altLang="en-US" smtClean="0"/>
              <a:t>37</a:t>
            </a:fld>
            <a:endParaRPr kumimoji="1" lang="ja-JP" altLang="en-US"/>
          </a:p>
        </p:txBody>
      </p:sp>
    </p:spTree>
    <p:extLst>
      <p:ext uri="{BB962C8B-B14F-4D97-AF65-F5344CB8AC3E}">
        <p14:creationId xmlns:p14="http://schemas.microsoft.com/office/powerpoint/2010/main" val="415776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F2455-2619-4FB0-A43E-906C80467932}" type="slidenum">
              <a:rPr kumimoji="1" lang="ja-JP" altLang="en-US" smtClean="0"/>
              <a:t>40</a:t>
            </a:fld>
            <a:endParaRPr kumimoji="1" lang="ja-JP" altLang="en-US"/>
          </a:p>
        </p:txBody>
      </p:sp>
    </p:spTree>
    <p:extLst>
      <p:ext uri="{BB962C8B-B14F-4D97-AF65-F5344CB8AC3E}">
        <p14:creationId xmlns:p14="http://schemas.microsoft.com/office/powerpoint/2010/main" val="186951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112225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162560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294542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229966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61245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77979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246967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82526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398428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319079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2BE553-BDFA-419A-84F3-B7D74F5E5FC7}" type="datetimeFigureOut">
              <a:rPr kumimoji="1" lang="ja-JP" altLang="en-US" smtClean="0"/>
              <a:t>2021/1/6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271186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BE553-BDFA-419A-84F3-B7D74F5E5FC7}" type="datetimeFigureOut">
              <a:rPr kumimoji="1" lang="ja-JP" altLang="en-US" smtClean="0"/>
              <a:t>2021/1/6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3EE41-5A8A-45FA-BBC3-5AC662F2BAC0}" type="slidenum">
              <a:rPr kumimoji="1" lang="ja-JP" altLang="en-US" smtClean="0"/>
              <a:t>‹#›</a:t>
            </a:fld>
            <a:endParaRPr kumimoji="1" lang="ja-JP" altLang="en-US" dirty="0"/>
          </a:p>
        </p:txBody>
      </p:sp>
    </p:spTree>
    <p:extLst>
      <p:ext uri="{BB962C8B-B14F-4D97-AF65-F5344CB8AC3E}">
        <p14:creationId xmlns:p14="http://schemas.microsoft.com/office/powerpoint/2010/main" val="1535169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gahag.net/009914-woman-set/" TargetMode="External"/><Relationship Id="rId7" Type="http://schemas.openxmlformats.org/officeDocument/2006/relationships/hyperlink" Target="https://publicdomainq.net/nursing-elderly-care-0037377/"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publicdomainq.net/business-man-woman-smile-0006908/" TargetMode="External"/><Relationship Id="rId4" Type="http://schemas.openxmlformats.org/officeDocument/2006/relationships/image" Target="../media/image7.png"/><Relationship Id="rId9" Type="http://schemas.openxmlformats.org/officeDocument/2006/relationships/hyperlink" Target="https://publicdomainq.net/couple-0013522/"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http://publicdomainq.net/young-couple-smile-0012239/"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publicdomainq.net/business-woman-advice-0006931/"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38661"/>
          <a:stretch/>
        </p:blipFill>
        <p:spPr>
          <a:xfrm>
            <a:off x="0" y="4582426"/>
            <a:ext cx="9144000" cy="2331719"/>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49" y="258936"/>
            <a:ext cx="2381216" cy="795289"/>
          </a:xfrm>
          <a:prstGeom prst="rect">
            <a:avLst/>
          </a:prstGeom>
        </p:spPr>
      </p:pic>
      <p:sp>
        <p:nvSpPr>
          <p:cNvPr id="7" name="正方形/長方形 6"/>
          <p:cNvSpPr/>
          <p:nvPr/>
        </p:nvSpPr>
        <p:spPr>
          <a:xfrm>
            <a:off x="5868144" y="5765529"/>
            <a:ext cx="2315384" cy="523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latin typeface="Meiryo UI" panose="020B0604030504040204" pitchFamily="50" charset="-128"/>
                <a:ea typeface="Meiryo UI" panose="020B0604030504040204" pitchFamily="50" charset="-128"/>
              </a:rPr>
              <a:t>ボイスエアー　　藤重知子</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5495192" y="6511386"/>
            <a:ext cx="3819379" cy="28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25">
                <a:solidFill>
                  <a:schemeClr val="bg1">
                    <a:lumMod val="65000"/>
                  </a:schemeClr>
                </a:solidFill>
                <a:latin typeface="Meiryo UI" panose="020B0604030504040204" pitchFamily="50" charset="-128"/>
                <a:ea typeface="Meiryo UI" panose="020B0604030504040204" pitchFamily="50" charset="-128"/>
              </a:rPr>
              <a:t>Copyright</a:t>
            </a:r>
            <a:r>
              <a:rPr lang="ja-JP" altLang="en-US" sz="825">
                <a:solidFill>
                  <a:schemeClr val="bg1">
                    <a:lumMod val="65000"/>
                  </a:schemeClr>
                </a:solidFill>
                <a:latin typeface="Meiryo UI" panose="020B0604030504040204" pitchFamily="50" charset="-128"/>
                <a:ea typeface="Meiryo UI" panose="020B0604030504040204" pitchFamily="50" charset="-128"/>
              </a:rPr>
              <a:t> 🄫 ボイスエアー　</a:t>
            </a:r>
            <a:r>
              <a:rPr lang="en-US" altLang="ja-JP" sz="825">
                <a:solidFill>
                  <a:schemeClr val="bg1">
                    <a:lumMod val="65000"/>
                  </a:schemeClr>
                </a:solidFill>
                <a:latin typeface="Meiryo UI" panose="020B0604030504040204" pitchFamily="50" charset="-128"/>
                <a:ea typeface="Meiryo UI" panose="020B0604030504040204" pitchFamily="50" charset="-128"/>
              </a:rPr>
              <a:t>All</a:t>
            </a:r>
            <a:r>
              <a:rPr lang="ja-JP" altLang="en-US" sz="825">
                <a:solidFill>
                  <a:schemeClr val="bg1">
                    <a:lumMod val="65000"/>
                  </a:schemeClr>
                </a:solidFill>
                <a:latin typeface="Meiryo UI" panose="020B0604030504040204" pitchFamily="50" charset="-128"/>
                <a:ea typeface="Meiryo UI" panose="020B0604030504040204" pitchFamily="50" charset="-128"/>
              </a:rPr>
              <a:t> </a:t>
            </a:r>
            <a:r>
              <a:rPr lang="en-US" altLang="ja-JP" sz="825">
                <a:solidFill>
                  <a:schemeClr val="bg1">
                    <a:lumMod val="65000"/>
                  </a:schemeClr>
                </a:solidFill>
                <a:latin typeface="Meiryo UI" panose="020B0604030504040204" pitchFamily="50" charset="-128"/>
                <a:ea typeface="Meiryo UI" panose="020B0604030504040204" pitchFamily="50" charset="-128"/>
              </a:rPr>
              <a:t>rights</a:t>
            </a:r>
            <a:r>
              <a:rPr lang="ja-JP" altLang="en-US" sz="825">
                <a:solidFill>
                  <a:schemeClr val="bg1">
                    <a:lumMod val="65000"/>
                  </a:schemeClr>
                </a:solidFill>
                <a:latin typeface="Meiryo UI" panose="020B0604030504040204" pitchFamily="50" charset="-128"/>
                <a:ea typeface="Meiryo UI" panose="020B0604030504040204" pitchFamily="50" charset="-128"/>
              </a:rPr>
              <a:t> </a:t>
            </a:r>
            <a:r>
              <a:rPr lang="en-US" altLang="ja-JP" sz="825">
                <a:solidFill>
                  <a:schemeClr val="bg1">
                    <a:lumMod val="65000"/>
                  </a:schemeClr>
                </a:solidFill>
                <a:latin typeface="Meiryo UI" panose="020B0604030504040204" pitchFamily="50" charset="-128"/>
                <a:ea typeface="Meiryo UI" panose="020B0604030504040204" pitchFamily="50" charset="-128"/>
              </a:rPr>
              <a:t>reserved.</a:t>
            </a:r>
            <a:r>
              <a:rPr lang="ja-JP" altLang="en-US" sz="825">
                <a:solidFill>
                  <a:schemeClr val="bg1">
                    <a:lumMod val="65000"/>
                  </a:schemeClr>
                </a:solidFill>
                <a:latin typeface="Meiryo UI" panose="020B0604030504040204" pitchFamily="50" charset="-128"/>
                <a:ea typeface="Meiryo UI" panose="020B0604030504040204" pitchFamily="50" charset="-128"/>
              </a:rPr>
              <a:t>（無断転載・コピーを禁じます）</a:t>
            </a:r>
          </a:p>
        </p:txBody>
      </p:sp>
      <p:sp>
        <p:nvSpPr>
          <p:cNvPr id="9" name="タイトル 1">
            <a:extLst>
              <a:ext uri="{FF2B5EF4-FFF2-40B4-BE49-F238E27FC236}">
                <a16:creationId xmlns:a16="http://schemas.microsoft.com/office/drawing/2014/main" id="{7AEEA684-7D17-46F5-B9BE-690B0DF98301}"/>
              </a:ext>
            </a:extLst>
          </p:cNvPr>
          <p:cNvSpPr txBox="1">
            <a:spLocks/>
          </p:cNvSpPr>
          <p:nvPr/>
        </p:nvSpPr>
        <p:spPr>
          <a:xfrm>
            <a:off x="5364088" y="5442257"/>
            <a:ext cx="2423885" cy="646544"/>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600" dirty="0">
                <a:latin typeface="BIZ UDPゴシック" panose="020B0400000000000000" pitchFamily="50" charset="-128"/>
                <a:ea typeface="BIZ UDPゴシック" panose="020B0400000000000000" pitchFamily="50" charset="-128"/>
              </a:rPr>
              <a:t>2021</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月</a:t>
            </a:r>
            <a:r>
              <a:rPr lang="en-US" altLang="ja-JP" sz="1600" dirty="0">
                <a:latin typeface="BIZ UDPゴシック" panose="020B0400000000000000" pitchFamily="50" charset="-128"/>
                <a:ea typeface="BIZ UDPゴシック" panose="020B0400000000000000" pitchFamily="50" charset="-128"/>
              </a:rPr>
              <a:t>18</a:t>
            </a:r>
            <a:r>
              <a:rPr lang="ja-JP" altLang="en-US" sz="1600" dirty="0">
                <a:latin typeface="BIZ UDPゴシック" panose="020B0400000000000000" pitchFamily="50" charset="-128"/>
                <a:ea typeface="BIZ UDPゴシック" panose="020B0400000000000000" pitchFamily="50" charset="-128"/>
              </a:rPr>
              <a:t>日（月）</a:t>
            </a:r>
            <a:endParaRPr lang="en-US" altLang="ja-JP" sz="1600" dirty="0">
              <a:latin typeface="BIZ UDPゴシック" panose="020B0400000000000000" pitchFamily="50" charset="-128"/>
              <a:ea typeface="BIZ UDPゴシック" panose="020B0400000000000000" pitchFamily="50" charset="-128"/>
            </a:endParaRPr>
          </a:p>
          <a:p>
            <a:endParaRPr lang="ja-JP" altLang="en-US"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0AF9C93-22B3-4A6A-8405-D6157F09671E}"/>
              </a:ext>
            </a:extLst>
          </p:cNvPr>
          <p:cNvSpPr/>
          <p:nvPr/>
        </p:nvSpPr>
        <p:spPr>
          <a:xfrm>
            <a:off x="395536" y="1980656"/>
            <a:ext cx="8631003" cy="4308872"/>
          </a:xfrm>
          <a:prstGeom prst="rect">
            <a:avLst/>
          </a:prstGeom>
        </p:spPr>
        <p:txBody>
          <a:bodyPr wrap="square">
            <a:spAutoFit/>
          </a:bodyPr>
          <a:lstStyle/>
          <a:p>
            <a:pPr algn="ctr"/>
            <a:r>
              <a:rPr lang="ja-JP" altLang="en-US" sz="5400" b="1" dirty="0">
                <a:latin typeface="メイリオ" panose="020B0604030504040204" pitchFamily="50" charset="-128"/>
                <a:ea typeface="メイリオ" panose="020B0604030504040204" pitchFamily="50" charset="-128"/>
              </a:rPr>
              <a:t>就職準備セミナー</a:t>
            </a:r>
            <a:endParaRPr lang="en-US" altLang="ja-JP" sz="5400" b="1" dirty="0">
              <a:latin typeface="メイリオ" panose="020B0604030504040204" pitchFamily="50" charset="-128"/>
              <a:ea typeface="メイリオ" panose="020B0604030504040204" pitchFamily="50" charset="-128"/>
            </a:endParaRPr>
          </a:p>
          <a:p>
            <a:pPr algn="ctr"/>
            <a:r>
              <a:rPr lang="ja-JP" altLang="en-US" sz="4000" b="1" dirty="0">
                <a:latin typeface="メイリオ" panose="020B0604030504040204" pitchFamily="50" charset="-128"/>
                <a:ea typeface="メイリオ" panose="020B0604030504040204" pitchFamily="50" charset="-128"/>
              </a:rPr>
              <a:t>～就職活動の始め方＆コツ～</a:t>
            </a:r>
            <a:endParaRPr lang="en-US" altLang="ja-JP" sz="4000" b="1" dirty="0">
              <a:latin typeface="メイリオ" panose="020B0604030504040204" pitchFamily="50" charset="-128"/>
              <a:ea typeface="メイリオ" panose="020B0604030504040204" pitchFamily="50" charset="-128"/>
            </a:endParaRPr>
          </a:p>
          <a:p>
            <a:pPr algn="ctr"/>
            <a:endParaRPr lang="en-US" altLang="ja-JP" sz="40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なりたい自分になるために、</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求められるあなたになるために</a:t>
            </a:r>
            <a:endParaRPr lang="en-US" altLang="ja-JP" sz="2800" b="1" dirty="0">
              <a:latin typeface="メイリオ" panose="020B0604030504040204" pitchFamily="50" charset="-128"/>
              <a:ea typeface="メイリオ" panose="020B0604030504040204" pitchFamily="50" charset="-128"/>
            </a:endParaRPr>
          </a:p>
          <a:p>
            <a:pPr algn="ctr"/>
            <a:br>
              <a:rPr lang="en-US" altLang="ja-JP" sz="2800" b="1" dirty="0">
                <a:latin typeface="メイリオ" panose="020B0604030504040204" pitchFamily="50" charset="-128"/>
                <a:ea typeface="メイリオ" panose="020B0604030504040204" pitchFamily="50" charset="-128"/>
              </a:rPr>
            </a:br>
            <a:br>
              <a:rPr lang="en-US" altLang="ja-JP" sz="2800" b="1" dirty="0">
                <a:latin typeface="メイリオ" panose="020B0604030504040204" pitchFamily="50" charset="-128"/>
                <a:ea typeface="メイリオ" panose="020B0604030504040204" pitchFamily="50" charset="-128"/>
              </a:rPr>
            </a:br>
            <a:endParaRPr lang="ja-JP" altLang="en-US" sz="2800" dirty="0"/>
          </a:p>
        </p:txBody>
      </p:sp>
    </p:spTree>
    <p:extLst>
      <p:ext uri="{BB962C8B-B14F-4D97-AF65-F5344CB8AC3E}">
        <p14:creationId xmlns:p14="http://schemas.microsoft.com/office/powerpoint/2010/main" val="310931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67544" y="2238518"/>
            <a:ext cx="820891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・生産性資産</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仕事に役立つ知識・スキル、人間関係</a:t>
            </a:r>
          </a:p>
        </p:txBody>
      </p:sp>
      <p:sp>
        <p:nvSpPr>
          <p:cNvPr id="3" name="タイトル 1">
            <a:extLst>
              <a:ext uri="{FF2B5EF4-FFF2-40B4-BE49-F238E27FC236}">
                <a16:creationId xmlns:a16="http://schemas.microsoft.com/office/drawing/2014/main" id="{CECAD702-F6D5-4349-8E6A-EF3389DE52B8}"/>
              </a:ext>
            </a:extLst>
          </p:cNvPr>
          <p:cNvSpPr txBox="1">
            <a:spLocks/>
          </p:cNvSpPr>
          <p:nvPr/>
        </p:nvSpPr>
        <p:spPr>
          <a:xfrm>
            <a:off x="467544" y="3514501"/>
            <a:ext cx="7560840"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・活力資産</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健康、家族、友人、愛</a:t>
            </a:r>
          </a:p>
        </p:txBody>
      </p:sp>
      <p:sp>
        <p:nvSpPr>
          <p:cNvPr id="4" name="タイトル 1">
            <a:extLst>
              <a:ext uri="{FF2B5EF4-FFF2-40B4-BE49-F238E27FC236}">
                <a16:creationId xmlns:a16="http://schemas.microsoft.com/office/drawing/2014/main" id="{0EF3BC5D-E49A-4473-93C5-671E376061FC}"/>
              </a:ext>
            </a:extLst>
          </p:cNvPr>
          <p:cNvSpPr txBox="1">
            <a:spLocks/>
          </p:cNvSpPr>
          <p:nvPr/>
        </p:nvSpPr>
        <p:spPr>
          <a:xfrm>
            <a:off x="467544" y="4974804"/>
            <a:ext cx="820891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・変身資産</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新たなステージへの移行を成功させる</a:t>
            </a:r>
            <a:endParaRPr lang="en-US" altLang="ja-JP" sz="2800" b="1" dirty="0">
              <a:latin typeface="メイリオ" panose="020B0604030504040204" pitchFamily="50" charset="-128"/>
              <a:ea typeface="メイリオ" panose="020B0604030504040204" pitchFamily="50" charset="-128"/>
            </a:endParaRPr>
          </a:p>
          <a:p>
            <a:pPr algn="l"/>
            <a:r>
              <a:rPr lang="ja-JP" altLang="en-US" sz="2800" b="1" dirty="0">
                <a:latin typeface="メイリオ" panose="020B0604030504040204" pitchFamily="50" charset="-128"/>
                <a:ea typeface="メイリオ" panose="020B0604030504040204" pitchFamily="50" charset="-128"/>
              </a:rPr>
              <a:t>　　　　　　　　　　　　　　　意思と能力</a:t>
            </a:r>
          </a:p>
        </p:txBody>
      </p:sp>
      <p:sp>
        <p:nvSpPr>
          <p:cNvPr id="5" name="タイトル 1">
            <a:extLst>
              <a:ext uri="{FF2B5EF4-FFF2-40B4-BE49-F238E27FC236}">
                <a16:creationId xmlns:a16="http://schemas.microsoft.com/office/drawing/2014/main" id="{D96BF627-7FCB-4583-A46B-01D5C40BC412}"/>
              </a:ext>
            </a:extLst>
          </p:cNvPr>
          <p:cNvSpPr txBox="1">
            <a:spLocks/>
          </p:cNvSpPr>
          <p:nvPr/>
        </p:nvSpPr>
        <p:spPr>
          <a:xfrm>
            <a:off x="2483768" y="1163488"/>
            <a:ext cx="7560840"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　　</a:t>
            </a:r>
            <a:endParaRPr lang="ja-JP" altLang="en-US" sz="28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7DC7F2A5-BCCE-47D9-A06D-B205DA6F7344}"/>
              </a:ext>
            </a:extLst>
          </p:cNvPr>
          <p:cNvSpPr/>
          <p:nvPr/>
        </p:nvSpPr>
        <p:spPr>
          <a:xfrm>
            <a:off x="248616" y="552880"/>
            <a:ext cx="8640960" cy="1200329"/>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短期目線：今、何が大切か、何が必要か、</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優先順位を持つ</a:t>
            </a:r>
          </a:p>
        </p:txBody>
      </p:sp>
      <p:sp>
        <p:nvSpPr>
          <p:cNvPr id="8" name="四角形: 角を丸くする 7">
            <a:extLst>
              <a:ext uri="{FF2B5EF4-FFF2-40B4-BE49-F238E27FC236}">
                <a16:creationId xmlns:a16="http://schemas.microsoft.com/office/drawing/2014/main" id="{862270BA-80D4-418E-A099-81C381D6A359}"/>
              </a:ext>
            </a:extLst>
          </p:cNvPr>
          <p:cNvSpPr/>
          <p:nvPr/>
        </p:nvSpPr>
        <p:spPr>
          <a:xfrm>
            <a:off x="1691680" y="2924943"/>
            <a:ext cx="3168352" cy="6136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71FA5E5-F65A-4C87-A9D4-7922BA02B36D}"/>
              </a:ext>
            </a:extLst>
          </p:cNvPr>
          <p:cNvSpPr/>
          <p:nvPr/>
        </p:nvSpPr>
        <p:spPr>
          <a:xfrm>
            <a:off x="5004048" y="2900804"/>
            <a:ext cx="1440160" cy="637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B183843-8CDE-4F79-883B-608FA01CBEA4}"/>
              </a:ext>
            </a:extLst>
          </p:cNvPr>
          <p:cNvSpPr/>
          <p:nvPr/>
        </p:nvSpPr>
        <p:spPr>
          <a:xfrm>
            <a:off x="6588224" y="2921977"/>
            <a:ext cx="1440160" cy="637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09581B4-2041-4C9C-AB8F-82F43BA213AE}"/>
              </a:ext>
            </a:extLst>
          </p:cNvPr>
          <p:cNvSpPr/>
          <p:nvPr/>
        </p:nvSpPr>
        <p:spPr>
          <a:xfrm>
            <a:off x="1711116" y="4125432"/>
            <a:ext cx="1132692" cy="637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23EECDF-44F7-496E-B85A-AA491E1FBDC2}"/>
              </a:ext>
            </a:extLst>
          </p:cNvPr>
          <p:cNvSpPr/>
          <p:nvPr/>
        </p:nvSpPr>
        <p:spPr>
          <a:xfrm>
            <a:off x="2915816" y="4122691"/>
            <a:ext cx="1008112" cy="637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AD1E0EB8-4B74-463A-A646-22D91D215276}"/>
              </a:ext>
            </a:extLst>
          </p:cNvPr>
          <p:cNvSpPr/>
          <p:nvPr/>
        </p:nvSpPr>
        <p:spPr>
          <a:xfrm>
            <a:off x="3995936" y="4122691"/>
            <a:ext cx="1008112" cy="637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54639AC0-497D-49DB-95B5-D0BA5A0F8658}"/>
              </a:ext>
            </a:extLst>
          </p:cNvPr>
          <p:cNvSpPr/>
          <p:nvPr/>
        </p:nvSpPr>
        <p:spPr>
          <a:xfrm>
            <a:off x="5076056" y="4122691"/>
            <a:ext cx="576064" cy="637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D6195C63-54D4-4777-9C32-F1FBB5195CE0}"/>
              </a:ext>
            </a:extLst>
          </p:cNvPr>
          <p:cNvSpPr/>
          <p:nvPr/>
        </p:nvSpPr>
        <p:spPr>
          <a:xfrm>
            <a:off x="5760132" y="5949280"/>
            <a:ext cx="1980220" cy="547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777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619672" y="3284984"/>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211322" y="1530658"/>
            <a:ext cx="8956298" cy="1754326"/>
          </a:xfrm>
          <a:prstGeom prst="rect">
            <a:avLst/>
          </a:prstGeom>
        </p:spPr>
        <p:txBody>
          <a:bodyPr wrap="none">
            <a:spAutoFit/>
          </a:bodyPr>
          <a:lstStyle/>
          <a:p>
            <a:r>
              <a:rPr lang="ja-JP" altLang="en-US" sz="3600" b="1" dirty="0">
                <a:latin typeface="メイリオ" panose="020B0604030504040204" pitchFamily="50" charset="-128"/>
                <a:ea typeface="メイリオ" panose="020B0604030504040204" pitchFamily="50" charset="-128"/>
              </a:rPr>
              <a:t>「プランド・ハプンスタンス・セオリー」</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（計画的偶然性理論）</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a:t>
            </a:r>
          </a:p>
        </p:txBody>
      </p:sp>
      <p:sp>
        <p:nvSpPr>
          <p:cNvPr id="3" name="正方形/長方形 2">
            <a:extLst>
              <a:ext uri="{FF2B5EF4-FFF2-40B4-BE49-F238E27FC236}">
                <a16:creationId xmlns:a16="http://schemas.microsoft.com/office/drawing/2014/main" id="{EC7808A8-FA57-479B-911A-001C1AC6EC92}"/>
              </a:ext>
            </a:extLst>
          </p:cNvPr>
          <p:cNvSpPr/>
          <p:nvPr/>
        </p:nvSpPr>
        <p:spPr>
          <a:xfrm>
            <a:off x="4689471" y="5301208"/>
            <a:ext cx="4283968" cy="830997"/>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rPr>
              <a:t>スタンフォード大学</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クルンボルツ教授</a:t>
            </a:r>
          </a:p>
        </p:txBody>
      </p:sp>
      <p:sp>
        <p:nvSpPr>
          <p:cNvPr id="5" name="正方形/長方形 4">
            <a:extLst>
              <a:ext uri="{FF2B5EF4-FFF2-40B4-BE49-F238E27FC236}">
                <a16:creationId xmlns:a16="http://schemas.microsoft.com/office/drawing/2014/main" id="{A03E8ADE-1DE5-4E3A-B802-A444529BC4FA}"/>
              </a:ext>
            </a:extLst>
          </p:cNvPr>
          <p:cNvSpPr/>
          <p:nvPr/>
        </p:nvSpPr>
        <p:spPr>
          <a:xfrm>
            <a:off x="1331640" y="3199537"/>
            <a:ext cx="7109639" cy="1754326"/>
          </a:xfrm>
          <a:prstGeom prst="rect">
            <a:avLst/>
          </a:prstGeom>
        </p:spPr>
        <p:txBody>
          <a:bodyPr wrap="none">
            <a:spAutoFit/>
          </a:bodyPr>
          <a:lstStyle/>
          <a:p>
            <a:r>
              <a:rPr lang="ja-JP" altLang="en-US" sz="3600" b="1" dirty="0">
                <a:latin typeface="メイリオ" panose="020B0604030504040204" pitchFamily="50" charset="-128"/>
                <a:ea typeface="メイリオ" panose="020B0604030504040204" pitchFamily="50" charset="-128"/>
              </a:rPr>
              <a:t>キャリアは基本的に</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予期しない偶然の出来事によって</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その</a:t>
            </a:r>
            <a:r>
              <a:rPr lang="en-US" altLang="ja-JP" sz="3600" b="1" dirty="0">
                <a:latin typeface="メイリオ" panose="020B0604030504040204" pitchFamily="50" charset="-128"/>
                <a:ea typeface="メイリオ" panose="020B0604030504040204" pitchFamily="50" charset="-128"/>
              </a:rPr>
              <a:t>8</a:t>
            </a:r>
            <a:r>
              <a:rPr lang="ja-JP" altLang="en-US" sz="3600" b="1" dirty="0">
                <a:latin typeface="メイリオ" panose="020B0604030504040204" pitchFamily="50" charset="-128"/>
                <a:ea typeface="メイリオ" panose="020B0604030504040204" pitchFamily="50" charset="-128"/>
              </a:rPr>
              <a:t>割が形成される</a:t>
            </a:r>
          </a:p>
        </p:txBody>
      </p:sp>
    </p:spTree>
    <p:extLst>
      <p:ext uri="{BB962C8B-B14F-4D97-AF65-F5344CB8AC3E}">
        <p14:creationId xmlns:p14="http://schemas.microsoft.com/office/powerpoint/2010/main" val="163570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755576" y="1268760"/>
            <a:ext cx="7981672" cy="4524315"/>
          </a:xfrm>
          <a:prstGeom prst="rect">
            <a:avLst/>
          </a:prstGeom>
        </p:spPr>
        <p:txBody>
          <a:bodyPr wrap="none">
            <a:spAutoFit/>
          </a:bodyPr>
          <a:lstStyle/>
          <a:p>
            <a:r>
              <a:rPr lang="ja-JP" altLang="en-US" sz="3200" dirty="0">
                <a:latin typeface="メイリオ" panose="020B0604030504040204" pitchFamily="50" charset="-128"/>
                <a:ea typeface="メイリオ" panose="020B0604030504040204" pitchFamily="50" charset="-128"/>
              </a:rPr>
              <a:t>偶然の出来事は</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人のキャリアに大きな影響を及ぼし、</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かつ望ましいものである。</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そして、予期しなかった出来事を</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キャリアの機会とすることができた時、</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その出来事は「プランド・ハプンスタンス</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（＝計画された偶然）」に変わる。</a:t>
            </a:r>
            <a:endParaRPr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858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222091" y="566678"/>
            <a:ext cx="8699818" cy="5724644"/>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rPr>
              <a:t>「予期しない偶然の出来事」を</a:t>
            </a: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キャリアの種</a:t>
            </a:r>
            <a:r>
              <a:rPr lang="ja-JP" altLang="en-US" sz="2800" b="1" dirty="0">
                <a:latin typeface="メイリオ" panose="020B0604030504040204" pitchFamily="50" charset="-128"/>
                <a:ea typeface="メイリオ" panose="020B0604030504040204" pitchFamily="50" charset="-128"/>
              </a:rPr>
              <a:t>に変える５つのスキル！！</a:t>
            </a:r>
            <a:br>
              <a:rPr lang="ja-JP" altLang="en-US" sz="3200" dirty="0">
                <a:latin typeface="メイリオ" panose="020B0604030504040204" pitchFamily="50" charset="-128"/>
                <a:ea typeface="メイリオ" panose="020B0604030504040204" pitchFamily="50" charset="-128"/>
              </a:rPr>
            </a:br>
            <a:br>
              <a:rPr lang="ja-JP" altLang="en-US" sz="3200" dirty="0"/>
            </a:br>
            <a:r>
              <a:rPr lang="ja-JP" altLang="en-US" sz="3200"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好奇心</a:t>
            </a:r>
            <a:r>
              <a:rPr lang="ja-JP" altLang="en-US" sz="3200" b="1" dirty="0">
                <a:latin typeface="メイリオ" panose="020B0604030504040204" pitchFamily="50" charset="-128"/>
                <a:ea typeface="メイリオ" panose="020B0604030504040204" pitchFamily="50" charset="-128"/>
              </a:rPr>
              <a:t>：新しい学びの機会を模索する</a:t>
            </a:r>
            <a:br>
              <a:rPr lang="ja-JP" altLang="en-US"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持続性</a:t>
            </a:r>
            <a:r>
              <a:rPr lang="ja-JP" altLang="en-US" sz="3200" b="1" dirty="0">
                <a:latin typeface="メイリオ" panose="020B0604030504040204" pitchFamily="50" charset="-128"/>
                <a:ea typeface="メイリオ" panose="020B0604030504040204" pitchFamily="50" charset="-128"/>
              </a:rPr>
              <a:t>：失敗に負けずに努力し続ける</a:t>
            </a:r>
            <a:br>
              <a:rPr lang="ja-JP" altLang="en-US"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柔軟性</a:t>
            </a:r>
            <a:r>
              <a:rPr lang="ja-JP" altLang="en-US" sz="3200" b="1" dirty="0">
                <a:latin typeface="メイリオ" panose="020B0604030504040204" pitchFamily="50" charset="-128"/>
                <a:ea typeface="メイリオ" panose="020B0604030504040204" pitchFamily="50" charset="-128"/>
              </a:rPr>
              <a:t>：姿勢や状況を変える</a:t>
            </a:r>
            <a:br>
              <a:rPr lang="ja-JP" altLang="en-US"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楽観性</a:t>
            </a:r>
            <a:r>
              <a:rPr lang="ja-JP" altLang="en-US" sz="3200" b="1" dirty="0">
                <a:latin typeface="メイリオ" panose="020B0604030504040204" pitchFamily="50" charset="-128"/>
                <a:ea typeface="メイリオ" panose="020B0604030504040204" pitchFamily="50" charset="-128"/>
              </a:rPr>
              <a:t>：新しい機会は必ずあると考える</a:t>
            </a:r>
            <a:br>
              <a:rPr lang="ja-JP" altLang="en-US"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冒険心</a:t>
            </a:r>
            <a:r>
              <a:rPr lang="ja-JP" altLang="en-US" sz="3200" b="1" dirty="0">
                <a:latin typeface="メイリオ" panose="020B0604030504040204" pitchFamily="50" charset="-128"/>
                <a:ea typeface="メイリオ" panose="020B0604030504040204" pitchFamily="50" charset="-128"/>
              </a:rPr>
              <a:t>：結果が不確実でも行動を起こせ。</a:t>
            </a:r>
          </a:p>
        </p:txBody>
      </p:sp>
    </p:spTree>
    <p:extLst>
      <p:ext uri="{BB962C8B-B14F-4D97-AF65-F5344CB8AC3E}">
        <p14:creationId xmlns:p14="http://schemas.microsoft.com/office/powerpoint/2010/main" val="287921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53982" y="932176"/>
            <a:ext cx="7866490"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23</a:t>
            </a:r>
            <a:r>
              <a:rPr lang="ja-JP" altLang="en-US" sz="2800" b="1" dirty="0">
                <a:latin typeface="メイリオ" panose="020B0604030504040204" pitchFamily="50" charset="-128"/>
                <a:ea typeface="メイリオ" panose="020B0604030504040204" pitchFamily="50" charset="-128"/>
              </a:rPr>
              <a:t>歳　大学卒業と同時に結婚</a:t>
            </a:r>
            <a:r>
              <a:rPr lang="ja-JP" altLang="en-US" sz="2400" b="1" dirty="0">
                <a:latin typeface="メイリオ" panose="020B0604030504040204" pitchFamily="50" charset="-128"/>
                <a:ea typeface="メイリオ" panose="020B0604030504040204" pitchFamily="50" charset="-128"/>
              </a:rPr>
              <a:t>（東京に転居）</a:t>
            </a:r>
          </a:p>
        </p:txBody>
      </p:sp>
      <p:cxnSp>
        <p:nvCxnSpPr>
          <p:cNvPr id="5" name="直線コネクタ 4">
            <a:extLst>
              <a:ext uri="{FF2B5EF4-FFF2-40B4-BE49-F238E27FC236}">
                <a16:creationId xmlns:a16="http://schemas.microsoft.com/office/drawing/2014/main" id="{D979AE80-16D5-4CE6-8E76-C98859D65F44}"/>
              </a:ext>
            </a:extLst>
          </p:cNvPr>
          <p:cNvCxnSpPr>
            <a:cxnSpLocks/>
          </p:cNvCxnSpPr>
          <p:nvPr/>
        </p:nvCxnSpPr>
        <p:spPr>
          <a:xfrm>
            <a:off x="2051720" y="404664"/>
            <a:ext cx="0" cy="60486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4A163EFC-48C9-42BA-8A89-631B893B2316}"/>
              </a:ext>
            </a:extLst>
          </p:cNvPr>
          <p:cNvSpPr/>
          <p:nvPr/>
        </p:nvSpPr>
        <p:spPr>
          <a:xfrm>
            <a:off x="926108" y="2349308"/>
            <a:ext cx="7390308"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31</a:t>
            </a:r>
            <a:r>
              <a:rPr lang="ja-JP" altLang="en-US" sz="2800" b="1" dirty="0">
                <a:latin typeface="メイリオ" panose="020B0604030504040204" pitchFamily="50" charset="-128"/>
                <a:ea typeface="メイリオ" panose="020B0604030504040204" pitchFamily="50" charset="-128"/>
              </a:rPr>
              <a:t>歳　初めての声の仕事</a:t>
            </a:r>
            <a:r>
              <a:rPr lang="ja-JP" altLang="en-US" sz="2400" b="1" dirty="0">
                <a:latin typeface="メイリオ" panose="020B0604030504040204" pitchFamily="50" charset="-128"/>
                <a:ea typeface="メイリオ" panose="020B0604030504040204" pitchFamily="50" charset="-128"/>
              </a:rPr>
              <a:t>（かたりべ講座）</a:t>
            </a:r>
          </a:p>
        </p:txBody>
      </p:sp>
      <p:sp>
        <p:nvSpPr>
          <p:cNvPr id="7" name="正方形/長方形 6">
            <a:extLst>
              <a:ext uri="{FF2B5EF4-FFF2-40B4-BE49-F238E27FC236}">
                <a16:creationId xmlns:a16="http://schemas.microsoft.com/office/drawing/2014/main" id="{99F14078-8AFB-44A2-AF90-03975E67B5B4}"/>
              </a:ext>
            </a:extLst>
          </p:cNvPr>
          <p:cNvSpPr/>
          <p:nvPr/>
        </p:nvSpPr>
        <p:spPr>
          <a:xfrm>
            <a:off x="915981" y="3360247"/>
            <a:ext cx="8010506"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37</a:t>
            </a:r>
            <a:r>
              <a:rPr lang="ja-JP" altLang="en-US" sz="2800" b="1" dirty="0">
                <a:latin typeface="メイリオ" panose="020B0604030504040204" pitchFamily="50" charset="-128"/>
                <a:ea typeface="メイリオ" panose="020B0604030504040204" pitchFamily="50" charset="-128"/>
              </a:rPr>
              <a:t>歳　アナウンススクールで講師</a:t>
            </a:r>
            <a:endParaRPr lang="ja-JP" altLang="en-US" sz="24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49C364A2-D194-4A38-8CA0-9003EF698501}"/>
              </a:ext>
            </a:extLst>
          </p:cNvPr>
          <p:cNvSpPr/>
          <p:nvPr/>
        </p:nvSpPr>
        <p:spPr>
          <a:xfrm>
            <a:off x="953982" y="4120041"/>
            <a:ext cx="7362434"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44</a:t>
            </a:r>
            <a:r>
              <a:rPr lang="ja-JP" altLang="en-US" sz="2800" b="1" dirty="0">
                <a:latin typeface="メイリオ" panose="020B0604030504040204" pitchFamily="50" charset="-128"/>
                <a:ea typeface="メイリオ" panose="020B0604030504040204" pitchFamily="50" charset="-128"/>
              </a:rPr>
              <a:t>歳　大学院進学</a:t>
            </a:r>
            <a:r>
              <a:rPr lang="ja-JP" altLang="en-US" sz="2400" b="1" dirty="0">
                <a:latin typeface="メイリオ" panose="020B0604030504040204" pitchFamily="50" charset="-128"/>
                <a:ea typeface="メイリオ" panose="020B0604030504040204" pitchFamily="50" charset="-128"/>
              </a:rPr>
              <a:t>（食と家族関係）</a:t>
            </a:r>
          </a:p>
        </p:txBody>
      </p:sp>
      <p:sp>
        <p:nvSpPr>
          <p:cNvPr id="9" name="正方形/長方形 8">
            <a:extLst>
              <a:ext uri="{FF2B5EF4-FFF2-40B4-BE49-F238E27FC236}">
                <a16:creationId xmlns:a16="http://schemas.microsoft.com/office/drawing/2014/main" id="{C12DFE81-BC2F-406B-AC1E-6E31E7A4E0AC}"/>
              </a:ext>
            </a:extLst>
          </p:cNvPr>
          <p:cNvSpPr/>
          <p:nvPr/>
        </p:nvSpPr>
        <p:spPr>
          <a:xfrm>
            <a:off x="940044" y="5402604"/>
            <a:ext cx="6828144"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48</a:t>
            </a:r>
            <a:r>
              <a:rPr lang="ja-JP" altLang="en-US" sz="2800" b="1" dirty="0">
                <a:latin typeface="メイリオ" panose="020B0604030504040204" pitchFamily="50" charset="-128"/>
                <a:ea typeface="メイリオ" panose="020B0604030504040204" pitchFamily="50" charset="-128"/>
              </a:rPr>
              <a:t>歳　キャリアコンサルタント資格取得</a:t>
            </a:r>
          </a:p>
        </p:txBody>
      </p:sp>
      <p:sp>
        <p:nvSpPr>
          <p:cNvPr id="12" name="楕円 11">
            <a:extLst>
              <a:ext uri="{FF2B5EF4-FFF2-40B4-BE49-F238E27FC236}">
                <a16:creationId xmlns:a16="http://schemas.microsoft.com/office/drawing/2014/main" id="{BF673181-BEA6-4C83-907D-E660506C4F1A}"/>
              </a:ext>
            </a:extLst>
          </p:cNvPr>
          <p:cNvSpPr/>
          <p:nvPr/>
        </p:nvSpPr>
        <p:spPr>
          <a:xfrm>
            <a:off x="1943708" y="1077870"/>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7E5818BC-86DC-4382-955A-2428DB2EFC52}"/>
              </a:ext>
            </a:extLst>
          </p:cNvPr>
          <p:cNvSpPr/>
          <p:nvPr/>
        </p:nvSpPr>
        <p:spPr>
          <a:xfrm>
            <a:off x="1961812" y="2522637"/>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54435C1A-C2BC-47AC-9B0B-B857E0DB12EB}"/>
              </a:ext>
            </a:extLst>
          </p:cNvPr>
          <p:cNvSpPr/>
          <p:nvPr/>
        </p:nvSpPr>
        <p:spPr>
          <a:xfrm>
            <a:off x="1952956" y="3505941"/>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9DE0F3B9-F987-4EE8-88EF-04B4EE9F0FD4}"/>
              </a:ext>
            </a:extLst>
          </p:cNvPr>
          <p:cNvSpPr/>
          <p:nvPr/>
        </p:nvSpPr>
        <p:spPr>
          <a:xfrm>
            <a:off x="1943708" y="4293641"/>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7E185A59-F97F-499F-912C-CE5D25E854B8}"/>
              </a:ext>
            </a:extLst>
          </p:cNvPr>
          <p:cNvSpPr/>
          <p:nvPr/>
        </p:nvSpPr>
        <p:spPr>
          <a:xfrm>
            <a:off x="1941545" y="5543376"/>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560BC5CB-6810-4E5D-AB07-F0FB5B53250B}"/>
              </a:ext>
            </a:extLst>
          </p:cNvPr>
          <p:cNvSpPr/>
          <p:nvPr/>
        </p:nvSpPr>
        <p:spPr>
          <a:xfrm>
            <a:off x="395536" y="249927"/>
            <a:ext cx="6450691"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　経歴</a:t>
            </a:r>
          </a:p>
        </p:txBody>
      </p:sp>
      <p:sp>
        <p:nvSpPr>
          <p:cNvPr id="18" name="正方形/長方形 17">
            <a:extLst>
              <a:ext uri="{FF2B5EF4-FFF2-40B4-BE49-F238E27FC236}">
                <a16:creationId xmlns:a16="http://schemas.microsoft.com/office/drawing/2014/main" id="{91B8D81B-46B8-4715-92F3-45C0DB43395F}"/>
              </a:ext>
            </a:extLst>
          </p:cNvPr>
          <p:cNvSpPr/>
          <p:nvPr/>
        </p:nvSpPr>
        <p:spPr>
          <a:xfrm>
            <a:off x="953981" y="1319337"/>
            <a:ext cx="6450691"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24</a:t>
            </a:r>
            <a:r>
              <a:rPr lang="ja-JP" altLang="en-US" sz="2800" b="1" dirty="0">
                <a:latin typeface="メイリオ" panose="020B0604030504040204" pitchFamily="50" charset="-128"/>
                <a:ea typeface="メイリオ" panose="020B0604030504040204" pitchFamily="50" charset="-128"/>
              </a:rPr>
              <a:t>歳　長女出産</a:t>
            </a:r>
            <a:r>
              <a:rPr lang="ja-JP" altLang="en-US" sz="2400" b="1" dirty="0">
                <a:latin typeface="メイリオ" panose="020B0604030504040204" pitchFamily="50" charset="-128"/>
                <a:ea typeface="メイリオ" panose="020B0604030504040204" pitchFamily="50" charset="-128"/>
              </a:rPr>
              <a:t>（福岡市に転居）</a:t>
            </a:r>
            <a:r>
              <a:rPr lang="ja-JP" altLang="en-US" sz="2800" b="1" dirty="0">
                <a:latin typeface="メイリオ" panose="020B0604030504040204" pitchFamily="50" charset="-128"/>
                <a:ea typeface="メイリオ" panose="020B0604030504040204" pitchFamily="50" charset="-128"/>
              </a:rPr>
              <a:t>　</a:t>
            </a:r>
          </a:p>
        </p:txBody>
      </p:sp>
      <p:sp>
        <p:nvSpPr>
          <p:cNvPr id="19" name="正方形/長方形 18">
            <a:extLst>
              <a:ext uri="{FF2B5EF4-FFF2-40B4-BE49-F238E27FC236}">
                <a16:creationId xmlns:a16="http://schemas.microsoft.com/office/drawing/2014/main" id="{21598F14-6229-4B78-9730-728B2B95F98B}"/>
              </a:ext>
            </a:extLst>
          </p:cNvPr>
          <p:cNvSpPr/>
          <p:nvPr/>
        </p:nvSpPr>
        <p:spPr>
          <a:xfrm>
            <a:off x="941135" y="1803118"/>
            <a:ext cx="6450691"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28</a:t>
            </a:r>
            <a:r>
              <a:rPr lang="ja-JP" altLang="en-US" sz="2800" b="1" dirty="0">
                <a:latin typeface="メイリオ" panose="020B0604030504040204" pitchFamily="50" charset="-128"/>
                <a:ea typeface="メイリオ" panose="020B0604030504040204" pitchFamily="50" charset="-128"/>
              </a:rPr>
              <a:t>歳　次女出産</a:t>
            </a:r>
            <a:r>
              <a:rPr lang="ja-JP" altLang="en-US" sz="2400" b="1" dirty="0">
                <a:latin typeface="メイリオ" panose="020B0604030504040204" pitchFamily="50" charset="-128"/>
                <a:ea typeface="メイリオ" panose="020B0604030504040204" pitchFamily="50" charset="-128"/>
              </a:rPr>
              <a:t>（北九州に転居）</a:t>
            </a:r>
          </a:p>
        </p:txBody>
      </p:sp>
      <p:sp>
        <p:nvSpPr>
          <p:cNvPr id="20" name="楕円 19">
            <a:extLst>
              <a:ext uri="{FF2B5EF4-FFF2-40B4-BE49-F238E27FC236}">
                <a16:creationId xmlns:a16="http://schemas.microsoft.com/office/drawing/2014/main" id="{2070795F-025A-4124-AD8E-683DF29C893B}"/>
              </a:ext>
            </a:extLst>
          </p:cNvPr>
          <p:cNvSpPr/>
          <p:nvPr/>
        </p:nvSpPr>
        <p:spPr>
          <a:xfrm>
            <a:off x="1961812" y="1526437"/>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37A3A433-BD3C-4199-9BB8-4D266596343F}"/>
              </a:ext>
            </a:extLst>
          </p:cNvPr>
          <p:cNvSpPr/>
          <p:nvPr/>
        </p:nvSpPr>
        <p:spPr>
          <a:xfrm>
            <a:off x="1943418" y="1948812"/>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2F8D2D65-C85A-4946-97F7-B8B2EEB894C1}"/>
              </a:ext>
            </a:extLst>
          </p:cNvPr>
          <p:cNvSpPr/>
          <p:nvPr/>
        </p:nvSpPr>
        <p:spPr>
          <a:xfrm>
            <a:off x="940044" y="4797998"/>
            <a:ext cx="8203955"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46</a:t>
            </a:r>
            <a:r>
              <a:rPr lang="ja-JP" altLang="en-US" sz="2800" b="1" dirty="0">
                <a:latin typeface="メイリオ" panose="020B0604030504040204" pitchFamily="50" charset="-128"/>
                <a:ea typeface="メイリオ" panose="020B0604030504040204" pitchFamily="50" charset="-128"/>
              </a:rPr>
              <a:t>歳　個人事業主となる</a:t>
            </a:r>
            <a:r>
              <a:rPr lang="ja-JP" altLang="en-US" sz="2400" b="1" dirty="0">
                <a:latin typeface="メイリオ" panose="020B0604030504040204" pitchFamily="50" charset="-128"/>
                <a:ea typeface="メイリオ" panose="020B0604030504040204" pitchFamily="50" charset="-128"/>
              </a:rPr>
              <a:t>（地域</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企業</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学校の研修）</a:t>
            </a:r>
          </a:p>
        </p:txBody>
      </p:sp>
      <p:sp>
        <p:nvSpPr>
          <p:cNvPr id="23" name="楕円 22">
            <a:extLst>
              <a:ext uri="{FF2B5EF4-FFF2-40B4-BE49-F238E27FC236}">
                <a16:creationId xmlns:a16="http://schemas.microsoft.com/office/drawing/2014/main" id="{A9EA4A0F-94B5-4F30-9F3B-5137B604F994}"/>
              </a:ext>
            </a:extLst>
          </p:cNvPr>
          <p:cNvSpPr/>
          <p:nvPr/>
        </p:nvSpPr>
        <p:spPr>
          <a:xfrm>
            <a:off x="1952956" y="4943692"/>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310A77B2-1C6E-423B-B271-32494AA46E00}"/>
              </a:ext>
            </a:extLst>
          </p:cNvPr>
          <p:cNvSpPr/>
          <p:nvPr/>
        </p:nvSpPr>
        <p:spPr>
          <a:xfrm>
            <a:off x="6693519" y="1668944"/>
            <a:ext cx="1732490"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専業主婦　</a:t>
            </a:r>
          </a:p>
        </p:txBody>
      </p:sp>
      <p:sp>
        <p:nvSpPr>
          <p:cNvPr id="4" name="楕円 3">
            <a:extLst>
              <a:ext uri="{FF2B5EF4-FFF2-40B4-BE49-F238E27FC236}">
                <a16:creationId xmlns:a16="http://schemas.microsoft.com/office/drawing/2014/main" id="{7FBA66EA-2190-447F-B3D6-EE14D23324B7}"/>
              </a:ext>
            </a:extLst>
          </p:cNvPr>
          <p:cNvSpPr/>
          <p:nvPr/>
        </p:nvSpPr>
        <p:spPr>
          <a:xfrm>
            <a:off x="6516216" y="1536782"/>
            <a:ext cx="2088227" cy="667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579B8F13-2433-4B8D-BE60-ADE0C21768AC}"/>
              </a:ext>
            </a:extLst>
          </p:cNvPr>
          <p:cNvSpPr/>
          <p:nvPr/>
        </p:nvSpPr>
        <p:spPr>
          <a:xfrm>
            <a:off x="6084180" y="2757088"/>
            <a:ext cx="2842299" cy="631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2188EC1-AE69-4687-8918-6BAC29748723}"/>
              </a:ext>
            </a:extLst>
          </p:cNvPr>
          <p:cNvSpPr/>
          <p:nvPr/>
        </p:nvSpPr>
        <p:spPr>
          <a:xfrm>
            <a:off x="6241509" y="2844018"/>
            <a:ext cx="3163306"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仕事をスタート　</a:t>
            </a:r>
          </a:p>
        </p:txBody>
      </p:sp>
    </p:spTree>
    <p:extLst>
      <p:ext uri="{BB962C8B-B14F-4D97-AF65-F5344CB8AC3E}">
        <p14:creationId xmlns:p14="http://schemas.microsoft.com/office/powerpoint/2010/main" val="251973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611560" y="1955656"/>
            <a:ext cx="7571303" cy="2369880"/>
          </a:xfrm>
          <a:prstGeom prst="rect">
            <a:avLst/>
          </a:prstGeom>
        </p:spPr>
        <p:txBody>
          <a:bodyPr wrap="none">
            <a:spAutoFit/>
          </a:bodyPr>
          <a:lstStyle/>
          <a:p>
            <a:pPr algn="ctr"/>
            <a:r>
              <a:rPr lang="ja-JP" altLang="en-US" sz="4000" b="1" dirty="0">
                <a:latin typeface="メイリオ" panose="020B0604030504040204" pitchFamily="50" charset="-128"/>
                <a:ea typeface="メイリオ" panose="020B0604030504040204" pitchFamily="50" charset="-128"/>
              </a:rPr>
              <a:t>「点と点をつなげる」</a:t>
            </a:r>
            <a:endParaRPr lang="en-US" altLang="ja-JP" sz="4000" b="1" dirty="0">
              <a:latin typeface="メイリオ" panose="020B0604030504040204" pitchFamily="50" charset="-128"/>
              <a:ea typeface="メイリオ" panose="020B0604030504040204" pitchFamily="50" charset="-128"/>
            </a:endParaRPr>
          </a:p>
          <a:p>
            <a:pPr algn="ctr"/>
            <a:endParaRPr lang="en-US" altLang="ja-JP" sz="3600" b="1" dirty="0">
              <a:latin typeface="メイリオ" panose="020B0604030504040204" pitchFamily="50" charset="-128"/>
              <a:ea typeface="メイリオ" panose="020B0604030504040204" pitchFamily="50" charset="-128"/>
            </a:endParaRPr>
          </a:p>
          <a:p>
            <a:pPr algn="ctr"/>
            <a:r>
              <a:rPr lang="ja-JP" altLang="en-US" sz="3600" dirty="0">
                <a:latin typeface="メイリオ" panose="020B0604030504040204" pitchFamily="50" charset="-128"/>
                <a:ea typeface="メイリオ" panose="020B0604030504040204" pitchFamily="50" charset="-128"/>
              </a:rPr>
              <a:t>バラバラの経験であっても</a:t>
            </a:r>
            <a:endParaRPr lang="en-US" altLang="ja-JP" sz="3600" dirty="0">
              <a:latin typeface="メイリオ" panose="020B0604030504040204" pitchFamily="50" charset="-128"/>
              <a:ea typeface="メイリオ" panose="020B0604030504040204" pitchFamily="50" charset="-128"/>
            </a:endParaRPr>
          </a:p>
          <a:p>
            <a:pPr algn="ctr"/>
            <a:r>
              <a:rPr lang="ja-JP" altLang="en-US" sz="3600" dirty="0">
                <a:latin typeface="メイリオ" panose="020B0604030504040204" pitchFamily="50" charset="-128"/>
                <a:ea typeface="メイリオ" panose="020B0604030504040204" pitchFamily="50" charset="-128"/>
              </a:rPr>
              <a:t>将来それが何らかのかたちで繋がる</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EC7808A8-FA57-479B-911A-001C1AC6EC92}"/>
              </a:ext>
            </a:extLst>
          </p:cNvPr>
          <p:cNvSpPr/>
          <p:nvPr/>
        </p:nvSpPr>
        <p:spPr>
          <a:xfrm>
            <a:off x="3275856" y="5229200"/>
            <a:ext cx="5256584" cy="461665"/>
          </a:xfrm>
          <a:prstGeom prst="rect">
            <a:avLst/>
          </a:prstGeom>
        </p:spPr>
        <p:txBody>
          <a:bodyPr wrap="square">
            <a:spAutoFit/>
          </a:bodyPr>
          <a:lstStyle/>
          <a:p>
            <a:r>
              <a:rPr lang="en-US" altLang="ja-JP" sz="2400" dirty="0">
                <a:latin typeface="メイリオ" panose="020B0604030504040204" pitchFamily="50" charset="-128"/>
                <a:ea typeface="メイリオ" panose="020B0604030504040204" pitchFamily="50" charset="-128"/>
              </a:rPr>
              <a:t>2005</a:t>
            </a:r>
            <a:r>
              <a:rPr lang="ja-JP" altLang="en-US" sz="2400" dirty="0">
                <a:latin typeface="メイリオ" panose="020B0604030504040204" pitchFamily="50" charset="-128"/>
                <a:ea typeface="メイリオ" panose="020B0604030504040204" pitchFamily="50" charset="-128"/>
              </a:rPr>
              <a:t>年　</a:t>
            </a:r>
            <a:r>
              <a:rPr lang="en-US" altLang="ja-JP" sz="2400" dirty="0">
                <a:latin typeface="メイリオ" panose="020B0604030504040204" pitchFamily="50" charset="-128"/>
                <a:ea typeface="メイリオ" panose="020B0604030504040204" pitchFamily="50" charset="-128"/>
              </a:rPr>
              <a:t>by</a:t>
            </a:r>
            <a:r>
              <a:rPr lang="ja-JP" altLang="en-US" sz="2400" dirty="0">
                <a:latin typeface="メイリオ" panose="020B0604030504040204" pitchFamily="50" charset="-128"/>
                <a:ea typeface="メイリオ" panose="020B0604030504040204" pitchFamily="50" charset="-128"/>
              </a:rPr>
              <a:t>スティーブ・ジョブズ</a:t>
            </a:r>
          </a:p>
        </p:txBody>
      </p:sp>
    </p:spTree>
    <p:extLst>
      <p:ext uri="{BB962C8B-B14F-4D97-AF65-F5344CB8AC3E}">
        <p14:creationId xmlns:p14="http://schemas.microsoft.com/office/powerpoint/2010/main" val="234671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1438482" y="2798058"/>
            <a:ext cx="6522940" cy="1261884"/>
          </a:xfrm>
          <a:prstGeom prst="rect">
            <a:avLst/>
          </a:prstGeom>
        </p:spPr>
        <p:txBody>
          <a:bodyPr wrap="none">
            <a:spAutoFit/>
          </a:bodyPr>
          <a:lstStyle/>
          <a:p>
            <a:pPr algn="ctr"/>
            <a:r>
              <a:rPr lang="ja-JP" altLang="en-US" sz="4000" b="1" dirty="0">
                <a:latin typeface="メイリオ" panose="020B0604030504040204" pitchFamily="50" charset="-128"/>
                <a:ea typeface="メイリオ" panose="020B0604030504040204" pitchFamily="50" charset="-128"/>
              </a:rPr>
              <a:t>強みを見つける</a:t>
            </a:r>
            <a:r>
              <a:rPr lang="en-US" altLang="ja-JP" sz="4000" b="1" dirty="0">
                <a:latin typeface="メイリオ" panose="020B0604030504040204" pitchFamily="50" charset="-128"/>
                <a:ea typeface="メイリオ" panose="020B0604030504040204" pitchFamily="50" charset="-128"/>
              </a:rPr>
              <a:t>13</a:t>
            </a:r>
            <a:r>
              <a:rPr lang="ja-JP" altLang="en-US" sz="4000" b="1" dirty="0">
                <a:latin typeface="メイリオ" panose="020B0604030504040204" pitchFamily="50" charset="-128"/>
                <a:ea typeface="メイリオ" panose="020B0604030504040204" pitchFamily="50" charset="-128"/>
              </a:rPr>
              <a:t>の質問♪</a:t>
            </a:r>
            <a:endParaRPr lang="en-US" altLang="ja-JP" sz="4000" b="1" dirty="0">
              <a:latin typeface="メイリオ" panose="020B0604030504040204" pitchFamily="50" charset="-128"/>
              <a:ea typeface="メイリオ" panose="020B0604030504040204" pitchFamily="50" charset="-128"/>
            </a:endParaRPr>
          </a:p>
          <a:p>
            <a:pPr algn="ctr"/>
            <a:endParaRPr lang="en-US" altLang="ja-JP"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9103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1055300" y="614707"/>
            <a:ext cx="6853159" cy="1877437"/>
          </a:xfrm>
          <a:prstGeom prst="rect">
            <a:avLst/>
          </a:prstGeom>
        </p:spPr>
        <p:txBody>
          <a:bodyPr wrap="none">
            <a:spAutoFit/>
          </a:bodyPr>
          <a:lstStyle/>
          <a:p>
            <a:pPr algn="ctr"/>
            <a:r>
              <a:rPr lang="ja-JP" altLang="en-US" sz="4000" b="1" dirty="0">
                <a:latin typeface="メイリオ" panose="020B0604030504040204" pitchFamily="50" charset="-128"/>
                <a:ea typeface="メイリオ" panose="020B0604030504040204" pitchFamily="50" charset="-128"/>
              </a:rPr>
              <a:t>自分の強みを</a:t>
            </a:r>
            <a:endParaRPr lang="en-US" altLang="ja-JP" sz="4000" b="1" dirty="0">
              <a:latin typeface="メイリオ" panose="020B0604030504040204" pitchFamily="50" charset="-128"/>
              <a:ea typeface="メイリオ" panose="020B0604030504040204" pitchFamily="50" charset="-128"/>
            </a:endParaRPr>
          </a:p>
          <a:p>
            <a:pPr algn="ctr"/>
            <a:r>
              <a:rPr lang="ja-JP" altLang="en-US" sz="4000" b="1" dirty="0">
                <a:latin typeface="メイリオ" panose="020B0604030504040204" pitchFamily="50" charset="-128"/>
                <a:ea typeface="メイリオ" panose="020B0604030504040204" pitchFamily="50" charset="-128"/>
              </a:rPr>
              <a:t>仕事目線で表現してみると</a:t>
            </a:r>
            <a:r>
              <a:rPr lang="en-US" altLang="ja-JP" sz="4000" b="1" dirty="0">
                <a:latin typeface="メイリオ" panose="020B0604030504040204" pitchFamily="50" charset="-128"/>
                <a:ea typeface="メイリオ" panose="020B0604030504040204" pitchFamily="50" charset="-128"/>
              </a:rPr>
              <a:t>…</a:t>
            </a:r>
          </a:p>
          <a:p>
            <a:pPr algn="ctr"/>
            <a:endParaRPr lang="en-US" altLang="ja-JP" sz="36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A6C8F41-5FB9-48F5-8FA4-C26D2BC70550}"/>
              </a:ext>
            </a:extLst>
          </p:cNvPr>
          <p:cNvSpPr/>
          <p:nvPr/>
        </p:nvSpPr>
        <p:spPr>
          <a:xfrm>
            <a:off x="324684" y="2276872"/>
            <a:ext cx="8494633" cy="3970318"/>
          </a:xfrm>
          <a:prstGeom prst="rect">
            <a:avLst/>
          </a:prstGeom>
        </p:spPr>
        <p:txBody>
          <a:bodyPr wrap="none">
            <a:spAutoFit/>
          </a:bodyPr>
          <a:lstStyle/>
          <a:p>
            <a:pPr>
              <a:lnSpc>
                <a:spcPct val="150000"/>
              </a:lnSpc>
            </a:pPr>
            <a:r>
              <a:rPr lang="ja-JP" altLang="en-US" sz="2400" b="1" dirty="0">
                <a:latin typeface="メイリオ" panose="020B0604030504040204" pitchFamily="50" charset="-128"/>
                <a:ea typeface="メイリオ" panose="020B0604030504040204" pitchFamily="50" charset="-128"/>
              </a:rPr>
              <a:t>・人と接するのが好き　→　　　　　　　　　　能力がある</a:t>
            </a:r>
            <a:endParaRPr lang="en-US" altLang="ja-JP" sz="2400" b="1" dirty="0">
              <a:latin typeface="メイリオ" panose="020B0604030504040204" pitchFamily="50" charset="-128"/>
              <a:ea typeface="メイリオ" panose="020B0604030504040204" pitchFamily="50" charset="-128"/>
            </a:endParaRPr>
          </a:p>
          <a:p>
            <a:pPr>
              <a:lnSpc>
                <a:spcPct val="150000"/>
              </a:lnSpc>
            </a:pPr>
            <a:r>
              <a:rPr lang="ja-JP" altLang="en-US" sz="2400" b="1" dirty="0">
                <a:latin typeface="メイリオ" panose="020B0604030504040204" pitchFamily="50" charset="-128"/>
                <a:ea typeface="メイリオ" panose="020B0604030504040204" pitchFamily="50" charset="-128"/>
              </a:rPr>
              <a:t>・何でもまずやってみる　→　チャレンジ精神旺盛</a:t>
            </a:r>
            <a:endParaRPr lang="en-US" altLang="ja-JP" sz="2400" b="1" dirty="0">
              <a:latin typeface="メイリオ" panose="020B0604030504040204" pitchFamily="50" charset="-128"/>
              <a:ea typeface="メイリオ" panose="020B0604030504040204" pitchFamily="50" charset="-128"/>
            </a:endParaRPr>
          </a:p>
          <a:p>
            <a:pPr>
              <a:lnSpc>
                <a:spcPct val="150000"/>
              </a:lnSpc>
            </a:pPr>
            <a:r>
              <a:rPr lang="ja-JP" altLang="en-US" sz="2400" b="1" dirty="0">
                <a:latin typeface="メイリオ" panose="020B0604030504040204" pitchFamily="50" charset="-128"/>
                <a:ea typeface="メイリオ" panose="020B0604030504040204" pitchFamily="50" charset="-128"/>
              </a:rPr>
              <a:t>・周りの人とうまくやっていける　→　協調性がある</a:t>
            </a:r>
            <a:endParaRPr lang="en-US" altLang="ja-JP" sz="2400" b="1" dirty="0">
              <a:latin typeface="メイリオ" panose="020B0604030504040204" pitchFamily="50" charset="-128"/>
              <a:ea typeface="メイリオ" panose="020B0604030504040204" pitchFamily="50" charset="-128"/>
            </a:endParaRPr>
          </a:p>
          <a:p>
            <a:pPr>
              <a:lnSpc>
                <a:spcPct val="150000"/>
              </a:lnSpc>
            </a:pP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PTA</a:t>
            </a:r>
            <a:r>
              <a:rPr lang="ja-JP" altLang="en-US" sz="2400" b="1" dirty="0">
                <a:latin typeface="メイリオ" panose="020B0604030504040204" pitchFamily="50" charset="-128"/>
                <a:ea typeface="メイリオ" panose="020B0604030504040204" pitchFamily="50" charset="-128"/>
              </a:rPr>
              <a:t>で皆をとりまとめた　→マネジメント力がある</a:t>
            </a:r>
            <a:endParaRPr lang="en-US" altLang="ja-JP" sz="2400" b="1" dirty="0">
              <a:latin typeface="メイリオ" panose="020B0604030504040204" pitchFamily="50" charset="-128"/>
              <a:ea typeface="メイリオ" panose="020B0604030504040204" pitchFamily="50" charset="-128"/>
            </a:endParaRPr>
          </a:p>
          <a:p>
            <a:pPr>
              <a:lnSpc>
                <a:spcPct val="150000"/>
              </a:lnSpc>
            </a:pPr>
            <a:r>
              <a:rPr lang="ja-JP" altLang="en-US" sz="2400" b="1" dirty="0">
                <a:latin typeface="メイリオ" panose="020B0604030504040204" pitchFamily="50" charset="-128"/>
                <a:ea typeface="メイリオ" panose="020B0604030504040204" pitchFamily="50" charset="-128"/>
              </a:rPr>
              <a:t>・友人とイベントするのが好き　→　企画力・実行力がある</a:t>
            </a:r>
            <a:endParaRPr lang="en-US" altLang="ja-JP" sz="2400" b="1" dirty="0">
              <a:latin typeface="メイリオ" panose="020B0604030504040204" pitchFamily="50" charset="-128"/>
              <a:ea typeface="メイリオ" panose="020B0604030504040204" pitchFamily="50" charset="-128"/>
            </a:endParaRPr>
          </a:p>
          <a:p>
            <a:pPr>
              <a:lnSpc>
                <a:spcPct val="150000"/>
              </a:lnSpc>
            </a:pPr>
            <a:r>
              <a:rPr lang="ja-JP" altLang="en-US" sz="2400" b="1" dirty="0">
                <a:latin typeface="メイリオ" panose="020B0604030504040204" pitchFamily="50" charset="-128"/>
                <a:ea typeface="メイリオ" panose="020B0604030504040204" pitchFamily="50" charset="-128"/>
              </a:rPr>
              <a:t>・時間や期限を守る　→　　　　　　　　　　力がある</a:t>
            </a:r>
            <a:endParaRPr lang="en-US" altLang="ja-JP" sz="2400" b="1" dirty="0">
              <a:latin typeface="メイリオ" panose="020B0604030504040204" pitchFamily="50" charset="-128"/>
              <a:ea typeface="メイリオ" panose="020B0604030504040204" pitchFamily="50" charset="-128"/>
            </a:endParaRPr>
          </a:p>
          <a:p>
            <a:pPr algn="ctr"/>
            <a:endParaRPr lang="en-US" altLang="ja-JP" sz="3600" b="1" dirty="0">
              <a:latin typeface="メイリオ" panose="020B0604030504040204" pitchFamily="50" charset="-128"/>
              <a:ea typeface="メイリオ" panose="020B0604030504040204" pitchFamily="50" charset="-128"/>
            </a:endParaRPr>
          </a:p>
        </p:txBody>
      </p:sp>
      <p:cxnSp>
        <p:nvCxnSpPr>
          <p:cNvPr id="5" name="直線コネクタ 4">
            <a:extLst>
              <a:ext uri="{FF2B5EF4-FFF2-40B4-BE49-F238E27FC236}">
                <a16:creationId xmlns:a16="http://schemas.microsoft.com/office/drawing/2014/main" id="{B6BB5549-0469-457D-9070-06440018EFFC}"/>
              </a:ext>
            </a:extLst>
          </p:cNvPr>
          <p:cNvCxnSpPr>
            <a:cxnSpLocks/>
          </p:cNvCxnSpPr>
          <p:nvPr/>
        </p:nvCxnSpPr>
        <p:spPr>
          <a:xfrm>
            <a:off x="4211960" y="2780928"/>
            <a:ext cx="3528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CE3DF06-2E98-4E84-9448-2EE7C27F6D7C}"/>
              </a:ext>
            </a:extLst>
          </p:cNvPr>
          <p:cNvCxnSpPr>
            <a:cxnSpLocks/>
          </p:cNvCxnSpPr>
          <p:nvPr/>
        </p:nvCxnSpPr>
        <p:spPr>
          <a:xfrm>
            <a:off x="4572000" y="3356992"/>
            <a:ext cx="29523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92DD3A6-1147-4E51-A835-F4EE7E31A18D}"/>
              </a:ext>
            </a:extLst>
          </p:cNvPr>
          <p:cNvCxnSpPr>
            <a:cxnSpLocks/>
          </p:cNvCxnSpPr>
          <p:nvPr/>
        </p:nvCxnSpPr>
        <p:spPr>
          <a:xfrm>
            <a:off x="5868144" y="3882534"/>
            <a:ext cx="13429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727F7EB-E565-4DBD-A28C-8CEE8AF7A8C4}"/>
              </a:ext>
            </a:extLst>
          </p:cNvPr>
          <p:cNvCxnSpPr>
            <a:cxnSpLocks/>
          </p:cNvCxnSpPr>
          <p:nvPr/>
        </p:nvCxnSpPr>
        <p:spPr>
          <a:xfrm>
            <a:off x="4644008" y="4437112"/>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AFFCA2D-AAE6-4C23-AB6D-BA9DEE3FA305}"/>
              </a:ext>
            </a:extLst>
          </p:cNvPr>
          <p:cNvCxnSpPr>
            <a:cxnSpLocks/>
          </p:cNvCxnSpPr>
          <p:nvPr/>
        </p:nvCxnSpPr>
        <p:spPr>
          <a:xfrm>
            <a:off x="5446944" y="5013176"/>
            <a:ext cx="22934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A479DC7-B3B3-4806-A012-FECFC6D52A8C}"/>
              </a:ext>
            </a:extLst>
          </p:cNvPr>
          <p:cNvCxnSpPr>
            <a:cxnSpLocks/>
          </p:cNvCxnSpPr>
          <p:nvPr/>
        </p:nvCxnSpPr>
        <p:spPr>
          <a:xfrm>
            <a:off x="3995936" y="5517232"/>
            <a:ext cx="3096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06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1401901" y="3140596"/>
            <a:ext cx="6340197" cy="1323439"/>
          </a:xfrm>
          <a:prstGeom prst="rect">
            <a:avLst/>
          </a:prstGeom>
        </p:spPr>
        <p:txBody>
          <a:bodyPr wrap="none">
            <a:spAutoFit/>
          </a:bodyPr>
          <a:lstStyle/>
          <a:p>
            <a:pPr algn="ctr"/>
            <a:r>
              <a:rPr lang="ja-JP" altLang="en-US" sz="4000" b="1" dirty="0">
                <a:latin typeface="メイリオ" panose="020B0604030504040204" pitchFamily="50" charset="-128"/>
                <a:ea typeface="メイリオ" panose="020B0604030504040204" pitchFamily="50" charset="-128"/>
              </a:rPr>
              <a:t>自分の人生を</a:t>
            </a:r>
            <a:endParaRPr lang="en-US" altLang="ja-JP" sz="4000" b="1" dirty="0">
              <a:latin typeface="メイリオ" panose="020B0604030504040204" pitchFamily="50" charset="-128"/>
              <a:ea typeface="メイリオ" panose="020B0604030504040204" pitchFamily="50" charset="-128"/>
            </a:endParaRPr>
          </a:p>
          <a:p>
            <a:pPr algn="ctr"/>
            <a:r>
              <a:rPr lang="ja-JP" altLang="en-US" sz="4000" b="1" dirty="0">
                <a:latin typeface="メイリオ" panose="020B0604030504040204" pitchFamily="50" charset="-128"/>
                <a:ea typeface="メイリオ" panose="020B0604030504040204" pitchFamily="50" charset="-128"/>
              </a:rPr>
              <a:t>自分でプロデュースする！</a:t>
            </a:r>
            <a:endParaRPr lang="en-US" altLang="ja-JP" sz="40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7C4516B-B8B6-46A4-9606-CA10EBC9FC21}"/>
              </a:ext>
            </a:extLst>
          </p:cNvPr>
          <p:cNvSpPr/>
          <p:nvPr/>
        </p:nvSpPr>
        <p:spPr>
          <a:xfrm>
            <a:off x="1187624" y="1124744"/>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◆わたしのキャリア・強み探し</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「一人一人の世界の広げ方」</a:t>
            </a:r>
          </a:p>
        </p:txBody>
      </p:sp>
    </p:spTree>
    <p:extLst>
      <p:ext uri="{BB962C8B-B14F-4D97-AF65-F5344CB8AC3E}">
        <p14:creationId xmlns:p14="http://schemas.microsoft.com/office/powerpoint/2010/main" val="95948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416919" y="1988840"/>
            <a:ext cx="8382562" cy="5055230"/>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①情報収集</a:t>
            </a:r>
            <a:endParaRPr lang="en-US" altLang="ja-JP" sz="32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★現状を知る</a:t>
            </a: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⇒実際に働いている人からの情報</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どんな仕事？具体的な作業内容は？</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家族の協力、家事の分担は？</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⇒求人サイトなどの情報</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どういう仕事がある？時間は？</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給料は？必要なスキルは？</a:t>
            </a: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a:t>
            </a: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cxnSp>
        <p:nvCxnSpPr>
          <p:cNvPr id="7" name="直線コネクタ 6">
            <a:extLst>
              <a:ext uri="{FF2B5EF4-FFF2-40B4-BE49-F238E27FC236}">
                <a16:creationId xmlns:a16="http://schemas.microsoft.com/office/drawing/2014/main" id="{615B0554-BD24-4C45-878E-891BDA052E80}"/>
              </a:ext>
            </a:extLst>
          </p:cNvPr>
          <p:cNvCxnSpPr/>
          <p:nvPr/>
        </p:nvCxnSpPr>
        <p:spPr>
          <a:xfrm>
            <a:off x="302537"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55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人, 空, 屋外, 微笑んでいる が含まれている画像&#10;&#10;自動的に生成された説明">
            <a:extLst>
              <a:ext uri="{FF2B5EF4-FFF2-40B4-BE49-F238E27FC236}">
                <a16:creationId xmlns:a16="http://schemas.microsoft.com/office/drawing/2014/main" id="{F7EB67E4-66F3-4AFE-B294-E3F26CF54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640" y="-18267"/>
            <a:ext cx="7230698" cy="6852576"/>
          </a:xfrm>
          <a:prstGeom prst="rect">
            <a:avLst/>
          </a:prstGeom>
        </p:spPr>
      </p:pic>
      <p:sp>
        <p:nvSpPr>
          <p:cNvPr id="2" name="正方形/長方形 1"/>
          <p:cNvSpPr/>
          <p:nvPr/>
        </p:nvSpPr>
        <p:spPr>
          <a:xfrm>
            <a:off x="4572000" y="911622"/>
            <a:ext cx="4932040" cy="1077218"/>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こんにちは！</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藤重知子です。</a:t>
            </a:r>
          </a:p>
        </p:txBody>
      </p:sp>
      <p:sp>
        <p:nvSpPr>
          <p:cNvPr id="6" name="正方形/長方形 5">
            <a:extLst>
              <a:ext uri="{FF2B5EF4-FFF2-40B4-BE49-F238E27FC236}">
                <a16:creationId xmlns:a16="http://schemas.microsoft.com/office/drawing/2014/main" id="{C853245F-E0A7-43E0-879F-A3554AA9711A}"/>
              </a:ext>
            </a:extLst>
          </p:cNvPr>
          <p:cNvSpPr/>
          <p:nvPr/>
        </p:nvSpPr>
        <p:spPr>
          <a:xfrm>
            <a:off x="4175448" y="1794982"/>
            <a:ext cx="4968552" cy="5262979"/>
          </a:xfrm>
          <a:prstGeom prst="rect">
            <a:avLst/>
          </a:prstGeom>
        </p:spPr>
        <p:txBody>
          <a:bodyPr wrap="square">
            <a:spAutoFit/>
          </a:bodyPr>
          <a:lstStyle/>
          <a:p>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ボイスエアー代表</a:t>
            </a:r>
            <a:endParaRPr lang="en-US" altLang="ja-JP" sz="20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キャリアコンサルタント</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声と話し方コンサルタント</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ja-JP" altLang="en-US" sz="2400" b="1" i="0" dirty="0">
                <a:solidFill>
                  <a:srgbClr val="333333"/>
                </a:solidFill>
                <a:effectLst/>
                <a:latin typeface="メイリオ" panose="020B0604030504040204" pitchFamily="50" charset="-128"/>
                <a:ea typeface="メイリオ" panose="020B0604030504040204" pitchFamily="50" charset="-128"/>
              </a:rPr>
              <a:t>「声・話し方を磨くことで自信がつき、その人らしさが生き生きと輝くお手伝い」をします！</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座右の銘　</a:t>
            </a:r>
            <a:r>
              <a:rPr lang="ja-JP" altLang="en-US" sz="3600" b="1" dirty="0">
                <a:latin typeface="メイリオ" panose="020B0604030504040204" pitchFamily="50" charset="-128"/>
                <a:ea typeface="メイリオ" panose="020B0604030504040204" pitchFamily="50" charset="-128"/>
              </a:rPr>
              <a:t>「和顔愛語」</a:t>
            </a:r>
            <a:endParaRPr lang="en-US" altLang="ja-JP" sz="36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endParaRPr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390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179512" y="1844452"/>
            <a:ext cx="9211967" cy="6409447"/>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①情報収集</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★サポート情報（行政サポート、民間サポート）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・就職のサポート</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・子どもの預け先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・家事のサポート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a:t>
            </a: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pic>
        <p:nvPicPr>
          <p:cNvPr id="4" name="図 3" descr="部屋の中にいる人たち&#10;&#10;低い精度で自動的に生成された説明">
            <a:extLst>
              <a:ext uri="{FF2B5EF4-FFF2-40B4-BE49-F238E27FC236}">
                <a16:creationId xmlns:a16="http://schemas.microsoft.com/office/drawing/2014/main" id="{020543F5-17B2-4507-84B1-A49A36864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116" y="3293939"/>
            <a:ext cx="3857015" cy="2889620"/>
          </a:xfrm>
          <a:prstGeom prst="rect">
            <a:avLst/>
          </a:prstGeom>
        </p:spPr>
      </p:pic>
      <p:sp>
        <p:nvSpPr>
          <p:cNvPr id="7" name="正方形/長方形 6">
            <a:extLst>
              <a:ext uri="{FF2B5EF4-FFF2-40B4-BE49-F238E27FC236}">
                <a16:creationId xmlns:a16="http://schemas.microsoft.com/office/drawing/2014/main" id="{91B82F58-4F19-4F84-9C76-62E7F936D33C}"/>
              </a:ext>
            </a:extLst>
          </p:cNvPr>
          <p:cNvSpPr/>
          <p:nvPr/>
        </p:nvSpPr>
        <p:spPr>
          <a:xfrm>
            <a:off x="4202931" y="6213426"/>
            <a:ext cx="6552728" cy="2839239"/>
          </a:xfrm>
          <a:prstGeom prst="rect">
            <a:avLst/>
          </a:prstGeom>
        </p:spPr>
        <p:txBody>
          <a:bodyPr wrap="square">
            <a:spAutoFit/>
          </a:bodyPr>
          <a:lstStyle/>
          <a:p>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久留米市ジョブプラザ</a:t>
            </a:r>
            <a:r>
              <a:rPr lang="en-US" altLang="ja-JP" sz="2400" b="1" dirty="0">
                <a:latin typeface="メイリオ" panose="020B0604030504040204" pitchFamily="50" charset="-128"/>
                <a:ea typeface="メイリオ" panose="020B0604030504040204" pitchFamily="50" charset="-128"/>
              </a:rPr>
              <a:t>HP</a:t>
            </a:r>
            <a:r>
              <a:rPr lang="ja-JP" altLang="en-US" sz="2400" b="1" dirty="0">
                <a:latin typeface="メイリオ" panose="020B0604030504040204" pitchFamily="50" charset="-128"/>
                <a:ea typeface="メイリオ" panose="020B0604030504040204" pitchFamily="50" charset="-128"/>
              </a:rPr>
              <a:t>より</a:t>
            </a:r>
            <a:endParaRPr lang="en-US" altLang="ja-JP" sz="24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a:t>
            </a:r>
          </a:p>
        </p:txBody>
      </p:sp>
      <p:cxnSp>
        <p:nvCxnSpPr>
          <p:cNvPr id="8" name="直線コネクタ 7">
            <a:extLst>
              <a:ext uri="{FF2B5EF4-FFF2-40B4-BE49-F238E27FC236}">
                <a16:creationId xmlns:a16="http://schemas.microsoft.com/office/drawing/2014/main" id="{343102AC-A413-4FC8-A3A5-7F7F4B0D7C54}"/>
              </a:ext>
            </a:extLst>
          </p:cNvPr>
          <p:cNvCxnSpPr/>
          <p:nvPr/>
        </p:nvCxnSpPr>
        <p:spPr>
          <a:xfrm>
            <a:off x="323528"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53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380719" y="2420888"/>
            <a:ext cx="8382562" cy="3762568"/>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①情報収集</a:t>
            </a:r>
            <a:endParaRPr lang="en-US" altLang="ja-JP" sz="32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★働き方の形態現状を知る</a:t>
            </a: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→正社員？パート？求人の状況、ニーズ</a:t>
            </a:r>
            <a:endParaRPr lang="en-US" altLang="ja-JP" sz="2800" b="1" dirty="0">
              <a:latin typeface="メイリオ" panose="020B0604030504040204" pitchFamily="50" charset="-128"/>
              <a:ea typeface="メイリオ" panose="020B0604030504040204" pitchFamily="50" charset="-128"/>
            </a:endParaRPr>
          </a:p>
          <a:p>
            <a:pPr>
              <a:lnSpc>
                <a:spcPct val="150000"/>
              </a:lnSpc>
            </a:pP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a:latin typeface="メイリオ" panose="020B0604030504040204" pitchFamily="50" charset="-128"/>
                <a:ea typeface="メイリオ" panose="020B0604030504040204" pitchFamily="50" charset="-128"/>
              </a:rPr>
              <a:t>　　　</a:t>
            </a:r>
            <a:r>
              <a:rPr lang="ja-JP" altLang="en-US" sz="2800" b="1" u="sng" dirty="0">
                <a:latin typeface="メイリオ" panose="020B0604030504040204" pitchFamily="50" charset="-128"/>
                <a:ea typeface="メイリオ" panose="020B0604030504040204" pitchFamily="50" charset="-128"/>
              </a:rPr>
              <a:t>より具体的に、まず知ることから！！</a:t>
            </a:r>
            <a:endParaRPr lang="en-US" altLang="ja-JP" sz="2800" b="1" u="sng"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cxnSp>
        <p:nvCxnSpPr>
          <p:cNvPr id="8" name="直線コネクタ 7">
            <a:extLst>
              <a:ext uri="{FF2B5EF4-FFF2-40B4-BE49-F238E27FC236}">
                <a16:creationId xmlns:a16="http://schemas.microsoft.com/office/drawing/2014/main" id="{6C42AB76-AA54-4FCB-B92D-5DCDE834A477}"/>
              </a:ext>
            </a:extLst>
          </p:cNvPr>
          <p:cNvCxnSpPr/>
          <p:nvPr/>
        </p:nvCxnSpPr>
        <p:spPr>
          <a:xfrm>
            <a:off x="266337"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82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740514" y="2165888"/>
            <a:ext cx="8382562" cy="5509200"/>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★正社員　</a:t>
            </a:r>
            <a:endParaRPr lang="en-US" altLang="ja-JP" sz="36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安定した雇用、収入、福利厚生</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昇進・昇格、責任ある業務</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転勤にも応じる覚悟がいる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希望の職種につけない場合もある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残業や休日出勤もある</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cxnSp>
        <p:nvCxnSpPr>
          <p:cNvPr id="7" name="直線コネクタ 6">
            <a:extLst>
              <a:ext uri="{FF2B5EF4-FFF2-40B4-BE49-F238E27FC236}">
                <a16:creationId xmlns:a16="http://schemas.microsoft.com/office/drawing/2014/main" id="{72E17D7A-F0A6-4802-95CA-64C2C96D21A2}"/>
              </a:ext>
            </a:extLst>
          </p:cNvPr>
          <p:cNvCxnSpPr/>
          <p:nvPr/>
        </p:nvCxnSpPr>
        <p:spPr>
          <a:xfrm>
            <a:off x="323528"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90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0" y="4425344"/>
            <a:ext cx="9756576"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★契約社員</a:t>
            </a:r>
            <a:endParaRPr lang="en-US" altLang="ja-JP" sz="3200" b="1" dirty="0">
              <a:latin typeface="メイリオ" panose="020B0604030504040204" pitchFamily="50" charset="-128"/>
              <a:ea typeface="メイリオ" panose="020B0604030504040204" pitchFamily="50" charset="-128"/>
            </a:endParaRPr>
          </a:p>
          <a:p>
            <a:pPr algn="l"/>
            <a:endParaRPr lang="en-US" altLang="ja-JP" sz="3200" b="1" dirty="0">
              <a:latin typeface="メイリオ" panose="020B0604030504040204" pitchFamily="50" charset="-128"/>
              <a:ea typeface="メイリオ" panose="020B0604030504040204" pitchFamily="50" charset="-128"/>
            </a:endParaRPr>
          </a:p>
          <a:p>
            <a:pPr algn="l"/>
            <a:r>
              <a:rPr lang="ja-JP" altLang="en-US" sz="3200" b="1" dirty="0">
                <a:latin typeface="メイリオ" panose="020B0604030504040204" pitchFamily="50" charset="-128"/>
                <a:ea typeface="メイリオ" panose="020B0604030504040204" pitchFamily="50" charset="-128"/>
              </a:rPr>
              <a:t>　　　仕事内容と勤務時間が明確</a:t>
            </a:r>
            <a:endParaRPr lang="en-US" altLang="ja-JP" sz="3200" b="1" dirty="0">
              <a:latin typeface="メイリオ" panose="020B0604030504040204" pitchFamily="50" charset="-128"/>
              <a:ea typeface="メイリオ" panose="020B0604030504040204" pitchFamily="50" charset="-128"/>
            </a:endParaRPr>
          </a:p>
          <a:p>
            <a:pPr algn="l"/>
            <a:r>
              <a:rPr lang="ja-JP" altLang="en-US" sz="3200" b="1" dirty="0">
                <a:latin typeface="メイリオ" panose="020B0604030504040204" pitchFamily="50" charset="-128"/>
                <a:ea typeface="メイリオ" panose="020B0604030504040204" pitchFamily="50" charset="-128"/>
              </a:rPr>
              <a:t>　　　専門的な仕事では正社員よりも</a:t>
            </a:r>
            <a:endParaRPr lang="en-US" altLang="ja-JP" sz="3200" b="1" dirty="0">
              <a:latin typeface="メイリオ" panose="020B0604030504040204" pitchFamily="50" charset="-128"/>
              <a:ea typeface="メイリオ" panose="020B0604030504040204" pitchFamily="50" charset="-128"/>
            </a:endParaRPr>
          </a:p>
          <a:p>
            <a:pPr algn="l"/>
            <a:r>
              <a:rPr lang="ja-JP" altLang="en-US" sz="3200" b="1" dirty="0">
                <a:latin typeface="メイリオ" panose="020B0604030504040204" pitchFamily="50" charset="-128"/>
                <a:ea typeface="メイリオ" panose="020B0604030504040204" pitchFamily="50" charset="-128"/>
              </a:rPr>
              <a:t>　　　給料が多いこともある</a:t>
            </a:r>
            <a:endParaRPr lang="en-US" altLang="ja-JP" sz="3200" b="1" dirty="0">
              <a:latin typeface="メイリオ" panose="020B0604030504040204" pitchFamily="50" charset="-128"/>
              <a:ea typeface="メイリオ" panose="020B0604030504040204" pitchFamily="50" charset="-128"/>
            </a:endParaRPr>
          </a:p>
          <a:p>
            <a:pPr algn="l"/>
            <a:endParaRPr lang="en-US" altLang="ja-JP" sz="3200" b="1" dirty="0">
              <a:latin typeface="メイリオ" panose="020B0604030504040204" pitchFamily="50" charset="-128"/>
              <a:ea typeface="メイリオ" panose="020B0604030504040204" pitchFamily="50" charset="-128"/>
            </a:endParaRPr>
          </a:p>
          <a:p>
            <a:pPr algn="l"/>
            <a:r>
              <a:rPr lang="ja-JP" altLang="en-US" sz="3200" b="1" dirty="0">
                <a:latin typeface="メイリオ" panose="020B0604030504040204" pitchFamily="50" charset="-128"/>
                <a:ea typeface="メイリオ" panose="020B0604030504040204" pitchFamily="50" charset="-128"/>
              </a:rPr>
              <a:t>　　　契約が更新されるわけではない　</a:t>
            </a:r>
            <a:endParaRPr lang="en-US" altLang="ja-JP" sz="3200" b="1" dirty="0">
              <a:latin typeface="メイリオ" panose="020B0604030504040204" pitchFamily="50" charset="-128"/>
              <a:ea typeface="メイリオ" panose="020B0604030504040204" pitchFamily="50" charset="-128"/>
            </a:endParaRPr>
          </a:p>
          <a:p>
            <a:pPr algn="l"/>
            <a:r>
              <a:rPr lang="ja-JP" altLang="en-US" sz="3200" b="1" dirty="0">
                <a:latin typeface="メイリオ" panose="020B0604030504040204" pitchFamily="50" charset="-128"/>
                <a:ea typeface="メイリオ" panose="020B0604030504040204" pitchFamily="50" charset="-128"/>
              </a:rPr>
              <a:t>　　　昇進・昇給の機会がない場合が多い</a:t>
            </a:r>
            <a:endParaRPr lang="en-US" altLang="ja-JP" sz="32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pPr algn="l"/>
            <a:endParaRPr lang="en-US" altLang="ja-JP" sz="2800" b="1" dirty="0">
              <a:latin typeface="メイリオ" panose="020B0604030504040204" pitchFamily="50" charset="-128"/>
              <a:ea typeface="メイリオ" panose="020B0604030504040204" pitchFamily="50" charset="-128"/>
            </a:endParaRPr>
          </a:p>
          <a:p>
            <a:pPr algn="l"/>
            <a:endParaRPr lang="en-US" altLang="ja-JP" sz="2800" b="1" dirty="0">
              <a:latin typeface="メイリオ" panose="020B0604030504040204" pitchFamily="50" charset="-128"/>
              <a:ea typeface="メイリオ" panose="020B0604030504040204" pitchFamily="50" charset="-128"/>
            </a:endParaRPr>
          </a:p>
          <a:p>
            <a:pPr algn="l"/>
            <a:endParaRPr lang="en-US" altLang="ja-JP" sz="28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cxnSp>
        <p:nvCxnSpPr>
          <p:cNvPr id="4" name="直線コネクタ 3">
            <a:extLst>
              <a:ext uri="{FF2B5EF4-FFF2-40B4-BE49-F238E27FC236}">
                <a16:creationId xmlns:a16="http://schemas.microsoft.com/office/drawing/2014/main" id="{742EB1AE-E719-4EFE-9400-08BF7F25D76D}"/>
              </a:ext>
            </a:extLst>
          </p:cNvPr>
          <p:cNvCxnSpPr/>
          <p:nvPr/>
        </p:nvCxnSpPr>
        <p:spPr>
          <a:xfrm>
            <a:off x="265820" y="1712948"/>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03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0" y="4149080"/>
            <a:ext cx="8762764"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pPr algn="l"/>
            <a:endParaRPr lang="en-US" altLang="ja-JP" sz="28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39552" y="344808"/>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sp>
        <p:nvSpPr>
          <p:cNvPr id="2" name="正方形/長方形 1">
            <a:extLst>
              <a:ext uri="{FF2B5EF4-FFF2-40B4-BE49-F238E27FC236}">
                <a16:creationId xmlns:a16="http://schemas.microsoft.com/office/drawing/2014/main" id="{B81F01D8-9B4B-4B80-BD14-0B236B0C11CF}"/>
              </a:ext>
            </a:extLst>
          </p:cNvPr>
          <p:cNvSpPr/>
          <p:nvPr/>
        </p:nvSpPr>
        <p:spPr>
          <a:xfrm>
            <a:off x="340914" y="1948477"/>
            <a:ext cx="8762763" cy="4955203"/>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★派遣社員</a:t>
            </a:r>
            <a:r>
              <a:rPr lang="ja-JP" altLang="en-US" sz="2800" b="1" dirty="0">
                <a:latin typeface="メイリオ" panose="020B0604030504040204" pitchFamily="50" charset="-128"/>
                <a:ea typeface="メイリオ" panose="020B0604030504040204" pitchFamily="50" charset="-128"/>
              </a:rPr>
              <a:t>（派遣会社が雇用主）</a:t>
            </a:r>
            <a:endParaRPr lang="en-US" altLang="ja-JP" sz="28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仕事内容や時間の条件が明確</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契約以外の仕事は基本的にない</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派遣会社の研修でスキルアップ可能</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希望に合った仕事があるとは限らない</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正社員の補助的業務の場合も多い</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給与は時間給で支払われることが多い</a:t>
            </a:r>
            <a:endParaRPr lang="en-US" altLang="ja-JP" sz="3200" b="1" dirty="0">
              <a:latin typeface="メイリオ" panose="020B0604030504040204" pitchFamily="50" charset="-128"/>
              <a:ea typeface="メイリオ" panose="020B0604030504040204" pitchFamily="50" charset="-128"/>
            </a:endParaRPr>
          </a:p>
          <a:p>
            <a:endParaRPr lang="ja-JP" altLang="en-US" sz="2800" dirty="0"/>
          </a:p>
        </p:txBody>
      </p:sp>
      <p:cxnSp>
        <p:nvCxnSpPr>
          <p:cNvPr id="5" name="直線コネクタ 4">
            <a:extLst>
              <a:ext uri="{FF2B5EF4-FFF2-40B4-BE49-F238E27FC236}">
                <a16:creationId xmlns:a16="http://schemas.microsoft.com/office/drawing/2014/main" id="{1117F1E9-23AE-44CD-AEE5-F37269C206BE}"/>
              </a:ext>
            </a:extLst>
          </p:cNvPr>
          <p:cNvCxnSpPr/>
          <p:nvPr/>
        </p:nvCxnSpPr>
        <p:spPr>
          <a:xfrm>
            <a:off x="265820" y="1483581"/>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55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534162" y="2132856"/>
            <a:ext cx="9150406" cy="5693866"/>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★パート、アルバイト</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自分の都合のよい時間で働ける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家庭と両立しやすい</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扶養の範囲で働くことができる場合がある</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契約が更新される保証はない</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補助的な業務が多い</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社会保険加入には条件がある</a:t>
            </a:r>
            <a:endParaRPr lang="en-US" altLang="ja-JP" sz="32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endParaRPr lang="ja-JP" altLang="en-US" sz="28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cxnSp>
        <p:nvCxnSpPr>
          <p:cNvPr id="7" name="直線コネクタ 6">
            <a:extLst>
              <a:ext uri="{FF2B5EF4-FFF2-40B4-BE49-F238E27FC236}">
                <a16:creationId xmlns:a16="http://schemas.microsoft.com/office/drawing/2014/main" id="{794BFC48-A355-4E51-9F39-4A6F7CEAD125}"/>
              </a:ext>
            </a:extLst>
          </p:cNvPr>
          <p:cNvCxnSpPr/>
          <p:nvPr/>
        </p:nvCxnSpPr>
        <p:spPr>
          <a:xfrm>
            <a:off x="323528" y="1712948"/>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51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sp>
        <p:nvSpPr>
          <p:cNvPr id="2" name="正方形/長方形 1">
            <a:extLst>
              <a:ext uri="{FF2B5EF4-FFF2-40B4-BE49-F238E27FC236}">
                <a16:creationId xmlns:a16="http://schemas.microsoft.com/office/drawing/2014/main" id="{443F2280-9045-476D-A519-C3EEED922672}"/>
              </a:ext>
            </a:extLst>
          </p:cNvPr>
          <p:cNvSpPr/>
          <p:nvPr/>
        </p:nvSpPr>
        <p:spPr>
          <a:xfrm>
            <a:off x="683568" y="2060848"/>
            <a:ext cx="8280920" cy="4462760"/>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★業務請負</a:t>
            </a:r>
            <a:r>
              <a:rPr lang="ja-JP" altLang="en-US" sz="2800" b="1" dirty="0">
                <a:latin typeface="メイリオ" panose="020B0604030504040204" pitchFamily="50" charset="-128"/>
                <a:ea typeface="メイリオ" panose="020B0604030504040204" pitchFamily="50" charset="-128"/>
              </a:rPr>
              <a:t>（起業、フリーランス）</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基本的に</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仕事内容や時間を自分で決められる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仕事量を自分で調整できる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家庭との両立がしやすい</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仕事がなければ収入は不安定</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仕事とプライベートを区別しにくい</a:t>
            </a:r>
            <a:endParaRPr lang="ja-JP" altLang="en-US" sz="3200" dirty="0"/>
          </a:p>
        </p:txBody>
      </p:sp>
      <p:cxnSp>
        <p:nvCxnSpPr>
          <p:cNvPr id="5" name="直線コネクタ 4">
            <a:extLst>
              <a:ext uri="{FF2B5EF4-FFF2-40B4-BE49-F238E27FC236}">
                <a16:creationId xmlns:a16="http://schemas.microsoft.com/office/drawing/2014/main" id="{F0A6F053-4A02-47CD-A5CF-BE6D1C646592}"/>
              </a:ext>
            </a:extLst>
          </p:cNvPr>
          <p:cNvCxnSpPr/>
          <p:nvPr/>
        </p:nvCxnSpPr>
        <p:spPr>
          <a:xfrm>
            <a:off x="179512"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64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「情報収集＆下準備！」</a:t>
            </a:r>
          </a:p>
        </p:txBody>
      </p:sp>
      <p:sp>
        <p:nvSpPr>
          <p:cNvPr id="2" name="正方形/長方形 1">
            <a:extLst>
              <a:ext uri="{FF2B5EF4-FFF2-40B4-BE49-F238E27FC236}">
                <a16:creationId xmlns:a16="http://schemas.microsoft.com/office/drawing/2014/main" id="{443F2280-9045-476D-A519-C3EEED922672}"/>
              </a:ext>
            </a:extLst>
          </p:cNvPr>
          <p:cNvSpPr/>
          <p:nvPr/>
        </p:nvSpPr>
        <p:spPr>
          <a:xfrm>
            <a:off x="540102" y="1779687"/>
            <a:ext cx="8712968" cy="5139869"/>
          </a:xfrm>
          <a:prstGeom prst="rect">
            <a:avLst/>
          </a:prstGeom>
        </p:spPr>
        <p:txBody>
          <a:bodyPr wrap="square">
            <a:spAutoFit/>
          </a:bodyPr>
          <a:lstStyle/>
          <a:p>
            <a:endParaRPr lang="en-US" altLang="ja-JP" sz="2800" b="1" dirty="0"/>
          </a:p>
          <a:p>
            <a:r>
              <a:rPr lang="ja-JP" altLang="en-US" sz="2800" b="1" dirty="0">
                <a:latin typeface="メイリオ" panose="020B0604030504040204" pitchFamily="50" charset="-128"/>
                <a:ea typeface="メイリオ" panose="020B0604030504040204" pitchFamily="50" charset="-128"/>
              </a:rPr>
              <a:t>働き方の形態も様々</a:t>
            </a:r>
            <a:r>
              <a:rPr lang="en-US" altLang="ja-JP" sz="2800" b="1" dirty="0">
                <a:latin typeface="メイリオ" panose="020B0604030504040204" pitchFamily="50" charset="-128"/>
                <a:ea typeface="メイリオ" panose="020B0604030504040204" pitchFamily="50" charset="-128"/>
              </a:rPr>
              <a:t>…</a:t>
            </a:r>
          </a:p>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それぞれの特徴を理解して、</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★今できる働き方</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★将来ステップアップを目指す働き方</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★自分に合った働き方</a:t>
            </a:r>
            <a:endParaRPr lang="en-US" altLang="ja-JP" sz="32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など、</a:t>
            </a:r>
            <a:r>
              <a:rPr lang="ja-JP" altLang="en-US" sz="3200" b="1" u="sng" dirty="0">
                <a:solidFill>
                  <a:srgbClr val="FF0000"/>
                </a:solidFill>
                <a:latin typeface="メイリオ" panose="020B0604030504040204" pitchFamily="50" charset="-128"/>
                <a:ea typeface="メイリオ" panose="020B0604030504040204" pitchFamily="50" charset="-128"/>
              </a:rPr>
              <a:t>具体的に考えて選択</a:t>
            </a:r>
            <a:r>
              <a:rPr lang="ja-JP" altLang="en-US" sz="2800" b="1" dirty="0">
                <a:latin typeface="メイリオ" panose="020B0604030504040204" pitchFamily="50" charset="-128"/>
                <a:ea typeface="メイリオ" panose="020B0604030504040204" pitchFamily="50" charset="-128"/>
              </a:rPr>
              <a:t>しましょう♪</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dirty="0"/>
              <a:t>　　</a:t>
            </a:r>
          </a:p>
        </p:txBody>
      </p:sp>
      <p:cxnSp>
        <p:nvCxnSpPr>
          <p:cNvPr id="5" name="直線コネクタ 4">
            <a:extLst>
              <a:ext uri="{FF2B5EF4-FFF2-40B4-BE49-F238E27FC236}">
                <a16:creationId xmlns:a16="http://schemas.microsoft.com/office/drawing/2014/main" id="{D06E5891-EB8E-41F0-A861-5380EC94B5CE}"/>
              </a:ext>
            </a:extLst>
          </p:cNvPr>
          <p:cNvCxnSpPr/>
          <p:nvPr/>
        </p:nvCxnSpPr>
        <p:spPr>
          <a:xfrm>
            <a:off x="323528"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2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505145" y="2060848"/>
            <a:ext cx="9246658" cy="4524315"/>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②事前準備</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・家事を見直す</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（家事時短、作り置き料理、まとめ買い）</a:t>
            </a:r>
            <a:endParaRPr lang="en-US" altLang="ja-JP" sz="24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・協力者作り</a:t>
            </a:r>
            <a:endParaRPr lang="en-US" altLang="ja-JP" sz="28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（家族、ご近所、友人、学校の先生など）</a:t>
            </a:r>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・仕事で必要なことを復習</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（ビジネスマナー、パソコンスキルなど）　</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・働く条件や履歴書の内容を書き出してみる</a:t>
            </a:r>
            <a:endParaRPr lang="en-US" altLang="ja-JP" sz="24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（働く条件、今書ける項目は？）</a:t>
            </a: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「情報収集＆事前準備！」</a:t>
            </a:r>
          </a:p>
        </p:txBody>
      </p:sp>
      <p:cxnSp>
        <p:nvCxnSpPr>
          <p:cNvPr id="7" name="直線コネクタ 6">
            <a:extLst>
              <a:ext uri="{FF2B5EF4-FFF2-40B4-BE49-F238E27FC236}">
                <a16:creationId xmlns:a16="http://schemas.microsoft.com/office/drawing/2014/main" id="{B29B257C-89F0-45E6-B5EE-3BA44C94FDF5}"/>
              </a:ext>
            </a:extLst>
          </p:cNvPr>
          <p:cNvCxnSpPr/>
          <p:nvPr/>
        </p:nvCxnSpPr>
        <p:spPr>
          <a:xfrm>
            <a:off x="323528"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3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C4FB925-2565-493C-B898-CE59F80DA0E5}"/>
              </a:ext>
            </a:extLst>
          </p:cNvPr>
          <p:cNvSpPr/>
          <p:nvPr/>
        </p:nvSpPr>
        <p:spPr>
          <a:xfrm>
            <a:off x="406227" y="2073555"/>
            <a:ext cx="9649072" cy="6186309"/>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働く条件　「５</a:t>
            </a:r>
            <a:r>
              <a:rPr lang="en-US" altLang="ja-JP" sz="2800" b="1" dirty="0">
                <a:latin typeface="メイリオ" panose="020B0604030504040204" pitchFamily="50" charset="-128"/>
                <a:ea typeface="メイリオ" panose="020B0604030504040204" pitchFamily="50" charset="-128"/>
              </a:rPr>
              <a:t>W</a:t>
            </a:r>
            <a:r>
              <a:rPr lang="ja-JP" altLang="en-US" sz="2800" b="1" dirty="0">
                <a:latin typeface="メイリオ" panose="020B0604030504040204" pitchFamily="50" charset="-128"/>
                <a:ea typeface="メイリオ" panose="020B0604030504040204" pitchFamily="50" charset="-128"/>
              </a:rPr>
              <a:t>２</a:t>
            </a:r>
            <a:r>
              <a:rPr lang="en-US" altLang="ja-JP" sz="2800" b="1" dirty="0">
                <a:latin typeface="メイリオ" panose="020B0604030504040204" pitchFamily="50" charset="-128"/>
                <a:ea typeface="メイリオ" panose="020B0604030504040204" pitchFamily="50" charset="-128"/>
              </a:rPr>
              <a:t>H</a:t>
            </a:r>
            <a:r>
              <a:rPr lang="ja-JP" altLang="en-US" sz="2800" b="1" dirty="0">
                <a:latin typeface="メイリオ" panose="020B0604030504040204" pitchFamily="50" charset="-128"/>
                <a:ea typeface="メイリオ" panose="020B0604030504040204" pitchFamily="50" charset="-128"/>
              </a:rPr>
              <a:t>」で書き出す</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Who</a:t>
            </a:r>
            <a:r>
              <a:rPr lang="ja-JP" altLang="en-US" sz="3200" b="1" dirty="0">
                <a:latin typeface="メイリオ" panose="020B0604030504040204" pitchFamily="50" charset="-128"/>
                <a:ea typeface="メイリオ" panose="020B0604030504040204" pitchFamily="50" charset="-128"/>
              </a:rPr>
              <a:t>  ：誰が働くのか（これは自分自身）</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What </a:t>
            </a: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どんな仕事</a:t>
            </a:r>
            <a:r>
              <a:rPr lang="ja-JP" altLang="en-US" sz="3200" b="1" dirty="0">
                <a:latin typeface="メイリオ" panose="020B0604030504040204" pitchFamily="50" charset="-128"/>
                <a:ea typeface="メイリオ" panose="020B0604030504040204" pitchFamily="50" charset="-128"/>
              </a:rPr>
              <a:t>をするのか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Why</a:t>
            </a:r>
            <a:r>
              <a:rPr lang="ja-JP" altLang="en-US" sz="3200" b="1" dirty="0">
                <a:latin typeface="メイリオ" panose="020B0604030504040204" pitchFamily="50" charset="-128"/>
                <a:ea typeface="メイリオ" panose="020B0604030504040204" pitchFamily="50" charset="-128"/>
              </a:rPr>
              <a:t>  ：</a:t>
            </a:r>
            <a:r>
              <a:rPr lang="ja-JP" altLang="en-US" sz="3200" b="1" dirty="0">
                <a:solidFill>
                  <a:srgbClr val="FF0000"/>
                </a:solidFill>
                <a:latin typeface="メイリオ" panose="020B0604030504040204" pitchFamily="50" charset="-128"/>
                <a:ea typeface="メイリオ" panose="020B0604030504040204" pitchFamily="50" charset="-128"/>
              </a:rPr>
              <a:t>なぜ働く</a:t>
            </a:r>
            <a:r>
              <a:rPr lang="ja-JP" altLang="en-US" sz="3200" b="1" dirty="0">
                <a:latin typeface="メイリオ" panose="020B0604030504040204" pitchFamily="50" charset="-128"/>
                <a:ea typeface="メイリオ" panose="020B0604030504040204" pitchFamily="50" charset="-128"/>
              </a:rPr>
              <a:t>のか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When</a:t>
            </a:r>
            <a:r>
              <a:rPr lang="ja-JP" altLang="en-US" sz="3200" b="1" dirty="0">
                <a:latin typeface="メイリオ" panose="020B0604030504040204" pitchFamily="50" charset="-128"/>
                <a:ea typeface="メイリオ" panose="020B0604030504040204" pitchFamily="50" charset="-128"/>
              </a:rPr>
              <a:t>：いつから、</a:t>
            </a:r>
            <a:r>
              <a:rPr lang="ja-JP" altLang="en-US" sz="3200" b="1" dirty="0">
                <a:solidFill>
                  <a:srgbClr val="FF0000"/>
                </a:solidFill>
                <a:latin typeface="メイリオ" panose="020B0604030504040204" pitchFamily="50" charset="-128"/>
                <a:ea typeface="メイリオ" panose="020B0604030504040204" pitchFamily="50" charset="-128"/>
              </a:rPr>
              <a:t>週何回、何時間</a:t>
            </a:r>
            <a:r>
              <a:rPr lang="ja-JP" altLang="en-US" sz="3200" b="1" dirty="0">
                <a:latin typeface="メイリオ" panose="020B0604030504040204" pitchFamily="50" charset="-128"/>
                <a:ea typeface="メイリオ" panose="020B0604030504040204" pitchFamily="50" charset="-128"/>
              </a:rPr>
              <a:t>働くのか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Where</a:t>
            </a:r>
            <a:r>
              <a:rPr lang="ja-JP" altLang="en-US" sz="3200" b="1" dirty="0">
                <a:latin typeface="メイリオ" panose="020B0604030504040204" pitchFamily="50" charset="-128"/>
                <a:ea typeface="メイリオ" panose="020B0604030504040204" pitchFamily="50" charset="-128"/>
              </a:rPr>
              <a:t>：勤務地の希望は？</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How</a:t>
            </a: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どんなふうに</a:t>
            </a:r>
            <a:r>
              <a:rPr lang="ja-JP" altLang="en-US" sz="3200" b="1" dirty="0">
                <a:latin typeface="メイリオ" panose="020B0604030504040204" pitchFamily="50" charset="-128"/>
                <a:ea typeface="メイリオ" panose="020B0604030504040204" pitchFamily="50" charset="-128"/>
              </a:rPr>
              <a:t>働きたいのか</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How much :</a:t>
            </a:r>
            <a:r>
              <a:rPr lang="ja-JP" altLang="en-US" sz="3200" b="1" dirty="0">
                <a:solidFill>
                  <a:srgbClr val="FF0000"/>
                </a:solidFill>
                <a:latin typeface="メイリオ" panose="020B0604030504040204" pitchFamily="50" charset="-128"/>
                <a:ea typeface="メイリオ" panose="020B0604030504040204" pitchFamily="50" charset="-128"/>
              </a:rPr>
              <a:t>いくらの収入</a:t>
            </a:r>
            <a:r>
              <a:rPr lang="ja-JP" altLang="en-US" sz="3200" b="1" dirty="0">
                <a:latin typeface="メイリオ" panose="020B0604030504040204" pitchFamily="50" charset="-128"/>
                <a:ea typeface="メイリオ" panose="020B0604030504040204" pitchFamily="50" charset="-128"/>
              </a:rPr>
              <a:t>を得たいのか  </a:t>
            </a:r>
            <a:r>
              <a:rPr lang="en-US" altLang="ja-JP" sz="3200" b="1" dirty="0">
                <a:latin typeface="メイリオ" panose="020B0604030504040204" pitchFamily="50" charset="-128"/>
                <a:ea typeface="メイリオ" panose="020B0604030504040204" pitchFamily="50" charset="-128"/>
              </a:rPr>
              <a:t> </a:t>
            </a:r>
          </a:p>
          <a:p>
            <a:r>
              <a:rPr lang="ja-JP" altLang="en-US" sz="3200" b="1" dirty="0">
                <a:latin typeface="メイリオ" panose="020B0604030504040204" pitchFamily="50" charset="-128"/>
                <a:ea typeface="メイリオ" panose="020B0604030504040204" pitchFamily="50" charset="-128"/>
              </a:rPr>
              <a:t>　　</a:t>
            </a:r>
            <a:endParaRPr lang="en-US" altLang="ja-JP" sz="32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endParaRPr lang="ja-JP" altLang="en-US" sz="24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07C001E-7E76-44B1-969C-7FF27CBCA714}"/>
              </a:ext>
            </a:extLst>
          </p:cNvPr>
          <p:cNvSpPr/>
          <p:nvPr/>
        </p:nvSpPr>
        <p:spPr>
          <a:xfrm>
            <a:off x="505145" y="552517"/>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２、就職に向けた準備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「情報収集＆事前準備！」</a:t>
            </a:r>
          </a:p>
        </p:txBody>
      </p:sp>
      <p:cxnSp>
        <p:nvCxnSpPr>
          <p:cNvPr id="7" name="直線コネクタ 6">
            <a:extLst>
              <a:ext uri="{FF2B5EF4-FFF2-40B4-BE49-F238E27FC236}">
                <a16:creationId xmlns:a16="http://schemas.microsoft.com/office/drawing/2014/main" id="{2F001CDE-661D-44DC-9060-E81DB6D2D97B}"/>
              </a:ext>
            </a:extLst>
          </p:cNvPr>
          <p:cNvCxnSpPr/>
          <p:nvPr/>
        </p:nvCxnSpPr>
        <p:spPr>
          <a:xfrm>
            <a:off x="323528" y="1691290"/>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96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53982" y="932176"/>
            <a:ext cx="7866490"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23</a:t>
            </a:r>
            <a:r>
              <a:rPr lang="ja-JP" altLang="en-US" sz="2800" b="1" dirty="0">
                <a:latin typeface="メイリオ" panose="020B0604030504040204" pitchFamily="50" charset="-128"/>
                <a:ea typeface="メイリオ" panose="020B0604030504040204" pitchFamily="50" charset="-128"/>
              </a:rPr>
              <a:t>歳　大学卒業と同時に結婚</a:t>
            </a:r>
            <a:r>
              <a:rPr lang="ja-JP" altLang="en-US" sz="2400" b="1" dirty="0">
                <a:latin typeface="メイリオ" panose="020B0604030504040204" pitchFamily="50" charset="-128"/>
                <a:ea typeface="メイリオ" panose="020B0604030504040204" pitchFamily="50" charset="-128"/>
              </a:rPr>
              <a:t>（東京に転居）</a:t>
            </a:r>
          </a:p>
        </p:txBody>
      </p:sp>
      <p:cxnSp>
        <p:nvCxnSpPr>
          <p:cNvPr id="5" name="直線コネクタ 4">
            <a:extLst>
              <a:ext uri="{FF2B5EF4-FFF2-40B4-BE49-F238E27FC236}">
                <a16:creationId xmlns:a16="http://schemas.microsoft.com/office/drawing/2014/main" id="{D979AE80-16D5-4CE6-8E76-C98859D65F44}"/>
              </a:ext>
            </a:extLst>
          </p:cNvPr>
          <p:cNvCxnSpPr>
            <a:cxnSpLocks/>
          </p:cNvCxnSpPr>
          <p:nvPr/>
        </p:nvCxnSpPr>
        <p:spPr>
          <a:xfrm>
            <a:off x="2051720" y="404664"/>
            <a:ext cx="0" cy="60486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4A163EFC-48C9-42BA-8A89-631B893B2316}"/>
              </a:ext>
            </a:extLst>
          </p:cNvPr>
          <p:cNvSpPr/>
          <p:nvPr/>
        </p:nvSpPr>
        <p:spPr>
          <a:xfrm>
            <a:off x="926108" y="2349308"/>
            <a:ext cx="7390308"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31</a:t>
            </a:r>
            <a:r>
              <a:rPr lang="ja-JP" altLang="en-US" sz="2800" b="1" dirty="0">
                <a:latin typeface="メイリオ" panose="020B0604030504040204" pitchFamily="50" charset="-128"/>
                <a:ea typeface="メイリオ" panose="020B0604030504040204" pitchFamily="50" charset="-128"/>
              </a:rPr>
              <a:t>歳　初めての声の仕事</a:t>
            </a:r>
            <a:r>
              <a:rPr lang="ja-JP" altLang="en-US" sz="2400" b="1" dirty="0">
                <a:latin typeface="メイリオ" panose="020B0604030504040204" pitchFamily="50" charset="-128"/>
                <a:ea typeface="メイリオ" panose="020B0604030504040204" pitchFamily="50" charset="-128"/>
              </a:rPr>
              <a:t>（かたりべ講座）</a:t>
            </a:r>
          </a:p>
        </p:txBody>
      </p:sp>
      <p:sp>
        <p:nvSpPr>
          <p:cNvPr id="7" name="正方形/長方形 6">
            <a:extLst>
              <a:ext uri="{FF2B5EF4-FFF2-40B4-BE49-F238E27FC236}">
                <a16:creationId xmlns:a16="http://schemas.microsoft.com/office/drawing/2014/main" id="{99F14078-8AFB-44A2-AF90-03975E67B5B4}"/>
              </a:ext>
            </a:extLst>
          </p:cNvPr>
          <p:cNvSpPr/>
          <p:nvPr/>
        </p:nvSpPr>
        <p:spPr>
          <a:xfrm>
            <a:off x="915981" y="3360247"/>
            <a:ext cx="8010506"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37</a:t>
            </a:r>
            <a:r>
              <a:rPr lang="ja-JP" altLang="en-US" sz="2800" b="1" dirty="0">
                <a:latin typeface="メイリオ" panose="020B0604030504040204" pitchFamily="50" charset="-128"/>
                <a:ea typeface="メイリオ" panose="020B0604030504040204" pitchFamily="50" charset="-128"/>
              </a:rPr>
              <a:t>歳　アナウンススクールで講師</a:t>
            </a:r>
            <a:endParaRPr lang="ja-JP" altLang="en-US" sz="24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49C364A2-D194-4A38-8CA0-9003EF698501}"/>
              </a:ext>
            </a:extLst>
          </p:cNvPr>
          <p:cNvSpPr/>
          <p:nvPr/>
        </p:nvSpPr>
        <p:spPr>
          <a:xfrm>
            <a:off x="953982" y="4120041"/>
            <a:ext cx="7362434"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44</a:t>
            </a:r>
            <a:r>
              <a:rPr lang="ja-JP" altLang="en-US" sz="2800" b="1" dirty="0">
                <a:latin typeface="メイリオ" panose="020B0604030504040204" pitchFamily="50" charset="-128"/>
                <a:ea typeface="メイリオ" panose="020B0604030504040204" pitchFamily="50" charset="-128"/>
              </a:rPr>
              <a:t>歳　大学院進学</a:t>
            </a:r>
            <a:r>
              <a:rPr lang="ja-JP" altLang="en-US" sz="2400" b="1" dirty="0">
                <a:latin typeface="メイリオ" panose="020B0604030504040204" pitchFamily="50" charset="-128"/>
                <a:ea typeface="メイリオ" panose="020B0604030504040204" pitchFamily="50" charset="-128"/>
              </a:rPr>
              <a:t>（食と家族関係）</a:t>
            </a:r>
          </a:p>
        </p:txBody>
      </p:sp>
      <p:sp>
        <p:nvSpPr>
          <p:cNvPr id="9" name="正方形/長方形 8">
            <a:extLst>
              <a:ext uri="{FF2B5EF4-FFF2-40B4-BE49-F238E27FC236}">
                <a16:creationId xmlns:a16="http://schemas.microsoft.com/office/drawing/2014/main" id="{C12DFE81-BC2F-406B-AC1E-6E31E7A4E0AC}"/>
              </a:ext>
            </a:extLst>
          </p:cNvPr>
          <p:cNvSpPr/>
          <p:nvPr/>
        </p:nvSpPr>
        <p:spPr>
          <a:xfrm>
            <a:off x="940044" y="5402604"/>
            <a:ext cx="6828144"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48</a:t>
            </a:r>
            <a:r>
              <a:rPr lang="ja-JP" altLang="en-US" sz="2800" b="1" dirty="0">
                <a:latin typeface="メイリオ" panose="020B0604030504040204" pitchFamily="50" charset="-128"/>
                <a:ea typeface="メイリオ" panose="020B0604030504040204" pitchFamily="50" charset="-128"/>
              </a:rPr>
              <a:t>歳　キャリアコンサルタント資格取得</a:t>
            </a:r>
          </a:p>
        </p:txBody>
      </p:sp>
      <p:sp>
        <p:nvSpPr>
          <p:cNvPr id="12" name="楕円 11">
            <a:extLst>
              <a:ext uri="{FF2B5EF4-FFF2-40B4-BE49-F238E27FC236}">
                <a16:creationId xmlns:a16="http://schemas.microsoft.com/office/drawing/2014/main" id="{BF673181-BEA6-4C83-907D-E660506C4F1A}"/>
              </a:ext>
            </a:extLst>
          </p:cNvPr>
          <p:cNvSpPr/>
          <p:nvPr/>
        </p:nvSpPr>
        <p:spPr>
          <a:xfrm>
            <a:off x="1943708" y="1077870"/>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7E5818BC-86DC-4382-955A-2428DB2EFC52}"/>
              </a:ext>
            </a:extLst>
          </p:cNvPr>
          <p:cNvSpPr/>
          <p:nvPr/>
        </p:nvSpPr>
        <p:spPr>
          <a:xfrm>
            <a:off x="1961812" y="2522637"/>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54435C1A-C2BC-47AC-9B0B-B857E0DB12EB}"/>
              </a:ext>
            </a:extLst>
          </p:cNvPr>
          <p:cNvSpPr/>
          <p:nvPr/>
        </p:nvSpPr>
        <p:spPr>
          <a:xfrm>
            <a:off x="1952956" y="3505941"/>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9DE0F3B9-F987-4EE8-88EF-04B4EE9F0FD4}"/>
              </a:ext>
            </a:extLst>
          </p:cNvPr>
          <p:cNvSpPr/>
          <p:nvPr/>
        </p:nvSpPr>
        <p:spPr>
          <a:xfrm>
            <a:off x="1943708" y="4293641"/>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7E185A59-F97F-499F-912C-CE5D25E854B8}"/>
              </a:ext>
            </a:extLst>
          </p:cNvPr>
          <p:cNvSpPr/>
          <p:nvPr/>
        </p:nvSpPr>
        <p:spPr>
          <a:xfrm>
            <a:off x="1941545" y="5543376"/>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560BC5CB-6810-4E5D-AB07-F0FB5B53250B}"/>
              </a:ext>
            </a:extLst>
          </p:cNvPr>
          <p:cNvSpPr/>
          <p:nvPr/>
        </p:nvSpPr>
        <p:spPr>
          <a:xfrm>
            <a:off x="395536" y="249927"/>
            <a:ext cx="6450691"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　経歴</a:t>
            </a:r>
          </a:p>
        </p:txBody>
      </p:sp>
      <p:sp>
        <p:nvSpPr>
          <p:cNvPr id="18" name="正方形/長方形 17">
            <a:extLst>
              <a:ext uri="{FF2B5EF4-FFF2-40B4-BE49-F238E27FC236}">
                <a16:creationId xmlns:a16="http://schemas.microsoft.com/office/drawing/2014/main" id="{91B8D81B-46B8-4715-92F3-45C0DB43395F}"/>
              </a:ext>
            </a:extLst>
          </p:cNvPr>
          <p:cNvSpPr/>
          <p:nvPr/>
        </p:nvSpPr>
        <p:spPr>
          <a:xfrm>
            <a:off x="953981" y="1319337"/>
            <a:ext cx="6450691"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24</a:t>
            </a:r>
            <a:r>
              <a:rPr lang="ja-JP" altLang="en-US" sz="2800" b="1" dirty="0">
                <a:latin typeface="メイリオ" panose="020B0604030504040204" pitchFamily="50" charset="-128"/>
                <a:ea typeface="メイリオ" panose="020B0604030504040204" pitchFamily="50" charset="-128"/>
              </a:rPr>
              <a:t>歳　長女出産</a:t>
            </a:r>
            <a:r>
              <a:rPr lang="ja-JP" altLang="en-US" sz="2400" b="1" dirty="0">
                <a:latin typeface="メイリオ" panose="020B0604030504040204" pitchFamily="50" charset="-128"/>
                <a:ea typeface="メイリオ" panose="020B0604030504040204" pitchFamily="50" charset="-128"/>
              </a:rPr>
              <a:t>（福岡市に転居）</a:t>
            </a:r>
            <a:r>
              <a:rPr lang="ja-JP" altLang="en-US" sz="2800" b="1" dirty="0">
                <a:latin typeface="メイリオ" panose="020B0604030504040204" pitchFamily="50" charset="-128"/>
                <a:ea typeface="メイリオ" panose="020B0604030504040204" pitchFamily="50" charset="-128"/>
              </a:rPr>
              <a:t>　</a:t>
            </a:r>
          </a:p>
        </p:txBody>
      </p:sp>
      <p:sp>
        <p:nvSpPr>
          <p:cNvPr id="19" name="正方形/長方形 18">
            <a:extLst>
              <a:ext uri="{FF2B5EF4-FFF2-40B4-BE49-F238E27FC236}">
                <a16:creationId xmlns:a16="http://schemas.microsoft.com/office/drawing/2014/main" id="{21598F14-6229-4B78-9730-728B2B95F98B}"/>
              </a:ext>
            </a:extLst>
          </p:cNvPr>
          <p:cNvSpPr/>
          <p:nvPr/>
        </p:nvSpPr>
        <p:spPr>
          <a:xfrm>
            <a:off x="941135" y="1803118"/>
            <a:ext cx="6450691"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28</a:t>
            </a:r>
            <a:r>
              <a:rPr lang="ja-JP" altLang="en-US" sz="2800" b="1" dirty="0">
                <a:latin typeface="メイリオ" panose="020B0604030504040204" pitchFamily="50" charset="-128"/>
                <a:ea typeface="メイリオ" panose="020B0604030504040204" pitchFamily="50" charset="-128"/>
              </a:rPr>
              <a:t>歳　次女出産</a:t>
            </a:r>
            <a:r>
              <a:rPr lang="ja-JP" altLang="en-US" sz="2400" b="1" dirty="0">
                <a:latin typeface="メイリオ" panose="020B0604030504040204" pitchFamily="50" charset="-128"/>
                <a:ea typeface="メイリオ" panose="020B0604030504040204" pitchFamily="50" charset="-128"/>
              </a:rPr>
              <a:t>（北九州に転居）</a:t>
            </a:r>
          </a:p>
        </p:txBody>
      </p:sp>
      <p:sp>
        <p:nvSpPr>
          <p:cNvPr id="20" name="楕円 19">
            <a:extLst>
              <a:ext uri="{FF2B5EF4-FFF2-40B4-BE49-F238E27FC236}">
                <a16:creationId xmlns:a16="http://schemas.microsoft.com/office/drawing/2014/main" id="{2070795F-025A-4124-AD8E-683DF29C893B}"/>
              </a:ext>
            </a:extLst>
          </p:cNvPr>
          <p:cNvSpPr/>
          <p:nvPr/>
        </p:nvSpPr>
        <p:spPr>
          <a:xfrm>
            <a:off x="1961812" y="1526437"/>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37A3A433-BD3C-4199-9BB8-4D266596343F}"/>
              </a:ext>
            </a:extLst>
          </p:cNvPr>
          <p:cNvSpPr/>
          <p:nvPr/>
        </p:nvSpPr>
        <p:spPr>
          <a:xfrm>
            <a:off x="1943418" y="1948812"/>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2F8D2D65-C85A-4946-97F7-B8B2EEB894C1}"/>
              </a:ext>
            </a:extLst>
          </p:cNvPr>
          <p:cNvSpPr/>
          <p:nvPr/>
        </p:nvSpPr>
        <p:spPr>
          <a:xfrm>
            <a:off x="940044" y="4797998"/>
            <a:ext cx="8203955" cy="523220"/>
          </a:xfrm>
          <a:prstGeom prst="rect">
            <a:avLst/>
          </a:prstGeom>
        </p:spPr>
        <p:txBody>
          <a:bodyPr wrap="square">
            <a:spAutoFit/>
          </a:bodyPr>
          <a:lstStyle/>
          <a:p>
            <a:r>
              <a:rPr lang="en-US" altLang="ja-JP" sz="2800" b="1" dirty="0">
                <a:latin typeface="メイリオ" panose="020B0604030504040204" pitchFamily="50" charset="-128"/>
                <a:ea typeface="メイリオ" panose="020B0604030504040204" pitchFamily="50" charset="-128"/>
              </a:rPr>
              <a:t>46</a:t>
            </a:r>
            <a:r>
              <a:rPr lang="ja-JP" altLang="en-US" sz="2800" b="1" dirty="0">
                <a:latin typeface="メイリオ" panose="020B0604030504040204" pitchFamily="50" charset="-128"/>
                <a:ea typeface="メイリオ" panose="020B0604030504040204" pitchFamily="50" charset="-128"/>
              </a:rPr>
              <a:t>歳　個人事業主となる</a:t>
            </a:r>
            <a:r>
              <a:rPr lang="ja-JP" altLang="en-US" sz="2400" b="1" dirty="0">
                <a:latin typeface="メイリオ" panose="020B0604030504040204" pitchFamily="50" charset="-128"/>
                <a:ea typeface="メイリオ" panose="020B0604030504040204" pitchFamily="50" charset="-128"/>
              </a:rPr>
              <a:t>（地域</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企業</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学校の研修）</a:t>
            </a:r>
          </a:p>
        </p:txBody>
      </p:sp>
      <p:sp>
        <p:nvSpPr>
          <p:cNvPr id="23" name="楕円 22">
            <a:extLst>
              <a:ext uri="{FF2B5EF4-FFF2-40B4-BE49-F238E27FC236}">
                <a16:creationId xmlns:a16="http://schemas.microsoft.com/office/drawing/2014/main" id="{A9EA4A0F-94B5-4F30-9F3B-5137B604F994}"/>
              </a:ext>
            </a:extLst>
          </p:cNvPr>
          <p:cNvSpPr/>
          <p:nvPr/>
        </p:nvSpPr>
        <p:spPr>
          <a:xfrm>
            <a:off x="1952956" y="4943692"/>
            <a:ext cx="216024" cy="1159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310A77B2-1C6E-423B-B271-32494AA46E00}"/>
              </a:ext>
            </a:extLst>
          </p:cNvPr>
          <p:cNvSpPr/>
          <p:nvPr/>
        </p:nvSpPr>
        <p:spPr>
          <a:xfrm>
            <a:off x="6693519" y="1668944"/>
            <a:ext cx="1732490"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専業主婦　</a:t>
            </a:r>
          </a:p>
        </p:txBody>
      </p:sp>
      <p:sp>
        <p:nvSpPr>
          <p:cNvPr id="4" name="楕円 3">
            <a:extLst>
              <a:ext uri="{FF2B5EF4-FFF2-40B4-BE49-F238E27FC236}">
                <a16:creationId xmlns:a16="http://schemas.microsoft.com/office/drawing/2014/main" id="{7FBA66EA-2190-447F-B3D6-EE14D23324B7}"/>
              </a:ext>
            </a:extLst>
          </p:cNvPr>
          <p:cNvSpPr/>
          <p:nvPr/>
        </p:nvSpPr>
        <p:spPr>
          <a:xfrm>
            <a:off x="6516216" y="1536782"/>
            <a:ext cx="2088227" cy="667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579B8F13-2433-4B8D-BE60-ADE0C21768AC}"/>
              </a:ext>
            </a:extLst>
          </p:cNvPr>
          <p:cNvSpPr/>
          <p:nvPr/>
        </p:nvSpPr>
        <p:spPr>
          <a:xfrm>
            <a:off x="6084180" y="2757088"/>
            <a:ext cx="2842299" cy="631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2188EC1-AE69-4687-8918-6BAC29748723}"/>
              </a:ext>
            </a:extLst>
          </p:cNvPr>
          <p:cNvSpPr/>
          <p:nvPr/>
        </p:nvSpPr>
        <p:spPr>
          <a:xfrm>
            <a:off x="6241509" y="2844018"/>
            <a:ext cx="3163306"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仕事をスタート　</a:t>
            </a:r>
          </a:p>
        </p:txBody>
      </p:sp>
    </p:spTree>
    <p:extLst>
      <p:ext uri="{BB962C8B-B14F-4D97-AF65-F5344CB8AC3E}">
        <p14:creationId xmlns:p14="http://schemas.microsoft.com/office/powerpoint/2010/main" val="4285258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059832" y="2420888"/>
            <a:ext cx="388843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2196958-ABAE-43A9-B3DB-DEEF12BBD025}"/>
              </a:ext>
            </a:extLst>
          </p:cNvPr>
          <p:cNvSpPr/>
          <p:nvPr/>
        </p:nvSpPr>
        <p:spPr>
          <a:xfrm>
            <a:off x="1043608" y="3130742"/>
            <a:ext cx="7366119" cy="2492990"/>
          </a:xfrm>
          <a:prstGeom prst="rect">
            <a:avLst/>
          </a:prstGeom>
        </p:spPr>
        <p:txBody>
          <a:bodyPr wrap="none">
            <a:spAutoFit/>
          </a:bodyPr>
          <a:lstStyle/>
          <a:p>
            <a:pPr algn="ctr"/>
            <a:r>
              <a:rPr lang="ja-JP" altLang="en-US" sz="4000" b="1" dirty="0">
                <a:latin typeface="メイリオ" panose="020B0604030504040204" pitchFamily="50" charset="-128"/>
                <a:ea typeface="メイリオ" panose="020B0604030504040204" pitchFamily="50" charset="-128"/>
              </a:rPr>
              <a:t>仕事へのアンテナを立てて、</a:t>
            </a:r>
            <a:endParaRPr lang="en-US" altLang="ja-JP" sz="4000" b="1" dirty="0">
              <a:latin typeface="メイリオ" panose="020B0604030504040204" pitchFamily="50" charset="-128"/>
              <a:ea typeface="メイリオ" panose="020B0604030504040204" pitchFamily="50" charset="-128"/>
            </a:endParaRPr>
          </a:p>
          <a:p>
            <a:pPr algn="ctr"/>
            <a:r>
              <a:rPr lang="ja-JP" altLang="en-US" sz="4000" b="1" u="sng" dirty="0">
                <a:solidFill>
                  <a:srgbClr val="FF0000"/>
                </a:solidFill>
                <a:latin typeface="メイリオ" panose="020B0604030504040204" pitchFamily="50" charset="-128"/>
                <a:ea typeface="メイリオ" panose="020B0604030504040204" pitchFamily="50" charset="-128"/>
              </a:rPr>
              <a:t>できそうなことから少しずつ</a:t>
            </a:r>
            <a:r>
              <a:rPr lang="ja-JP" altLang="en-US" sz="4000" b="1" dirty="0">
                <a:latin typeface="メイリオ" panose="020B0604030504040204" pitchFamily="50" charset="-128"/>
                <a:ea typeface="メイリオ" panose="020B0604030504040204" pitchFamily="50" charset="-128"/>
              </a:rPr>
              <a:t>！</a:t>
            </a:r>
            <a:endParaRPr lang="en-US" altLang="ja-JP" sz="4000" b="1" dirty="0">
              <a:latin typeface="メイリオ" panose="020B0604030504040204" pitchFamily="50" charset="-128"/>
              <a:ea typeface="メイリオ" panose="020B0604030504040204" pitchFamily="50" charset="-128"/>
            </a:endParaRPr>
          </a:p>
          <a:p>
            <a:pPr algn="ctr"/>
            <a:endParaRPr lang="en-US" altLang="ja-JP" sz="4000" b="1" dirty="0">
              <a:latin typeface="メイリオ" panose="020B0604030504040204" pitchFamily="50" charset="-128"/>
              <a:ea typeface="メイリオ" panose="020B0604030504040204" pitchFamily="50" charset="-128"/>
            </a:endParaRPr>
          </a:p>
          <a:p>
            <a:pPr algn="ctr"/>
            <a:endParaRPr lang="en-US" altLang="ja-JP" sz="36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EC61B31-5136-4EA7-BDC3-4A0C61B80B23}"/>
              </a:ext>
            </a:extLst>
          </p:cNvPr>
          <p:cNvSpPr/>
          <p:nvPr/>
        </p:nvSpPr>
        <p:spPr>
          <a:xfrm>
            <a:off x="1763688" y="1174393"/>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「まずは情報収集を！」</a:t>
            </a:r>
          </a:p>
        </p:txBody>
      </p:sp>
    </p:spTree>
    <p:extLst>
      <p:ext uri="{BB962C8B-B14F-4D97-AF65-F5344CB8AC3E}">
        <p14:creationId xmlns:p14="http://schemas.microsoft.com/office/powerpoint/2010/main" val="344618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52608" y="1556792"/>
            <a:ext cx="7344816"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en-US" altLang="ja-JP" sz="3600" b="1" dirty="0">
              <a:latin typeface="メイリオ" panose="020B0604030504040204" pitchFamily="50" charset="-128"/>
              <a:ea typeface="メイリオ" panose="020B0604030504040204" pitchFamily="50" charset="-128"/>
            </a:endParaRPr>
          </a:p>
          <a:p>
            <a:pPr algn="l">
              <a:lnSpc>
                <a:spcPct val="150000"/>
              </a:lnSpc>
            </a:pPr>
            <a:r>
              <a:rPr lang="ja-JP" altLang="en-US" sz="3600" b="1" dirty="0">
                <a:latin typeface="メイリオ" panose="020B0604030504040204" pitchFamily="50" charset="-128"/>
                <a:ea typeface="メイリオ" panose="020B0604030504040204" pitchFamily="50" charset="-128"/>
              </a:rPr>
              <a:t>　　</a:t>
            </a:r>
          </a:p>
        </p:txBody>
      </p:sp>
      <p:sp>
        <p:nvSpPr>
          <p:cNvPr id="3" name="正方形/長方形 2">
            <a:extLst>
              <a:ext uri="{FF2B5EF4-FFF2-40B4-BE49-F238E27FC236}">
                <a16:creationId xmlns:a16="http://schemas.microsoft.com/office/drawing/2014/main" id="{1BB1F13D-7B78-49F3-981C-362018EDE8D7}"/>
              </a:ext>
            </a:extLst>
          </p:cNvPr>
          <p:cNvSpPr/>
          <p:nvPr/>
        </p:nvSpPr>
        <p:spPr>
          <a:xfrm>
            <a:off x="1115616" y="1164353"/>
            <a:ext cx="7272808" cy="4216539"/>
          </a:xfrm>
          <a:prstGeom prst="rect">
            <a:avLst/>
          </a:prstGeom>
        </p:spPr>
        <p:txBody>
          <a:bodyPr wrap="square">
            <a:spAutoFit/>
          </a:bodyPr>
          <a:lstStyle/>
          <a:p>
            <a:r>
              <a:rPr lang="ja-JP" altLang="en-US" sz="4800" b="1" dirty="0">
                <a:latin typeface="メイリオ" panose="020B0604030504040204" pitchFamily="50" charset="-128"/>
                <a:ea typeface="メイリオ" panose="020B0604030504040204" pitchFamily="50" charset="-128"/>
              </a:rPr>
              <a:t>気力は「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生活は「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教養は「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感情は「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年齢は「　　　」に出る</a:t>
            </a:r>
            <a:endParaRPr lang="en-US" altLang="ja-JP" sz="4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p>
        </p:txBody>
      </p:sp>
      <p:sp>
        <p:nvSpPr>
          <p:cNvPr id="2" name="正方形/長方形 1">
            <a:extLst>
              <a:ext uri="{FF2B5EF4-FFF2-40B4-BE49-F238E27FC236}">
                <a16:creationId xmlns:a16="http://schemas.microsoft.com/office/drawing/2014/main" id="{FA321C51-1D22-474F-B002-55EACDDC17CD}"/>
              </a:ext>
            </a:extLst>
          </p:cNvPr>
          <p:cNvSpPr/>
          <p:nvPr/>
        </p:nvSpPr>
        <p:spPr>
          <a:xfrm>
            <a:off x="1259632" y="5450165"/>
            <a:ext cx="7560840"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土門拳：日本をリードする各界の人物像に肉薄した肖像写真を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撮り続けた写真家（</a:t>
            </a:r>
            <a:r>
              <a:rPr lang="en-US" altLang="ja-JP" dirty="0">
                <a:latin typeface="メイリオ" panose="020B0604030504040204" pitchFamily="50" charset="-128"/>
                <a:ea typeface="メイリオ" panose="020B0604030504040204" pitchFamily="50" charset="-128"/>
              </a:rPr>
              <a:t>1909</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1990</a:t>
            </a:r>
            <a:r>
              <a:rPr lang="ja-JP" altLang="en-US"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98546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52608" y="1556792"/>
            <a:ext cx="7344816"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en-US" altLang="ja-JP" sz="3600" b="1" dirty="0">
              <a:latin typeface="メイリオ" panose="020B0604030504040204" pitchFamily="50" charset="-128"/>
              <a:ea typeface="メイリオ" panose="020B0604030504040204" pitchFamily="50" charset="-128"/>
            </a:endParaRPr>
          </a:p>
          <a:p>
            <a:pPr algn="l">
              <a:lnSpc>
                <a:spcPct val="150000"/>
              </a:lnSpc>
            </a:pPr>
            <a:r>
              <a:rPr lang="ja-JP" altLang="en-US" sz="3600" b="1" dirty="0">
                <a:latin typeface="メイリオ" panose="020B0604030504040204" pitchFamily="50" charset="-128"/>
                <a:ea typeface="メイリオ" panose="020B0604030504040204" pitchFamily="50" charset="-128"/>
              </a:rPr>
              <a:t>　　</a:t>
            </a:r>
          </a:p>
        </p:txBody>
      </p:sp>
      <p:sp>
        <p:nvSpPr>
          <p:cNvPr id="3" name="正方形/長方形 2">
            <a:extLst>
              <a:ext uri="{FF2B5EF4-FFF2-40B4-BE49-F238E27FC236}">
                <a16:creationId xmlns:a16="http://schemas.microsoft.com/office/drawing/2014/main" id="{1BB1F13D-7B78-49F3-981C-362018EDE8D7}"/>
              </a:ext>
            </a:extLst>
          </p:cNvPr>
          <p:cNvSpPr/>
          <p:nvPr/>
        </p:nvSpPr>
        <p:spPr>
          <a:xfrm>
            <a:off x="839053" y="1320730"/>
            <a:ext cx="7560840" cy="4216539"/>
          </a:xfrm>
          <a:prstGeom prst="rect">
            <a:avLst/>
          </a:prstGeom>
        </p:spPr>
        <p:txBody>
          <a:bodyPr wrap="square">
            <a:spAutoFit/>
          </a:bodyPr>
          <a:lstStyle/>
          <a:p>
            <a:r>
              <a:rPr lang="ja-JP" altLang="en-US" sz="4800" b="1" dirty="0">
                <a:latin typeface="メイリオ" panose="020B0604030504040204" pitchFamily="50" charset="-128"/>
                <a:ea typeface="メイリオ" panose="020B0604030504040204" pitchFamily="50" charset="-128"/>
              </a:rPr>
              <a:t>気力は「　目　  」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生活は「  顔色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教養は「　声     」に出る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感情は「</a:t>
            </a:r>
            <a:r>
              <a:rPr lang="ja-JP" altLang="en-US" sz="4400" b="1" dirty="0">
                <a:latin typeface="メイリオ" panose="020B0604030504040204" pitchFamily="50" charset="-128"/>
                <a:ea typeface="メイリオ" panose="020B0604030504040204" pitchFamily="50" charset="-128"/>
              </a:rPr>
              <a:t>口の周り</a:t>
            </a:r>
            <a:r>
              <a:rPr lang="ja-JP" altLang="en-US" sz="4800" b="1" dirty="0">
                <a:latin typeface="メイリオ" panose="020B0604030504040204" pitchFamily="50" charset="-128"/>
                <a:ea typeface="メイリオ" panose="020B0604030504040204" pitchFamily="50" charset="-128"/>
              </a:rPr>
              <a:t>」に出る</a:t>
            </a:r>
            <a:endParaRPr lang="en-US" altLang="ja-JP" sz="4800" b="1"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年齢は「  後姿   」に出る</a:t>
            </a:r>
            <a:endParaRPr lang="en-US" altLang="ja-JP" sz="4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p>
        </p:txBody>
      </p:sp>
      <p:sp>
        <p:nvSpPr>
          <p:cNvPr id="2" name="正方形/長方形 1">
            <a:extLst>
              <a:ext uri="{FF2B5EF4-FFF2-40B4-BE49-F238E27FC236}">
                <a16:creationId xmlns:a16="http://schemas.microsoft.com/office/drawing/2014/main" id="{FA321C51-1D22-474F-B002-55EACDDC17CD}"/>
              </a:ext>
            </a:extLst>
          </p:cNvPr>
          <p:cNvSpPr/>
          <p:nvPr/>
        </p:nvSpPr>
        <p:spPr>
          <a:xfrm>
            <a:off x="1259632" y="5537269"/>
            <a:ext cx="7560840"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土井拳：日本をリードする各界の人物像に肉薄した肖像写真を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撮り続けた写真家（</a:t>
            </a:r>
            <a:r>
              <a:rPr lang="en-US" altLang="ja-JP" dirty="0">
                <a:latin typeface="メイリオ" panose="020B0604030504040204" pitchFamily="50" charset="-128"/>
                <a:ea typeface="メイリオ" panose="020B0604030504040204" pitchFamily="50" charset="-128"/>
              </a:rPr>
              <a:t>1909</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1990</a:t>
            </a:r>
            <a:r>
              <a:rPr lang="ja-JP" altLang="en-US"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88972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77783" y="369568"/>
            <a:ext cx="7344816" cy="3847207"/>
          </a:xfrm>
          <a:prstGeom prst="rect">
            <a:avLst/>
          </a:prstGeom>
        </p:spPr>
        <p:txBody>
          <a:bodyPr wrap="square">
            <a:spAutoFit/>
          </a:bodyPr>
          <a:lstStyle/>
          <a:p>
            <a:endParaRPr lang="en-US" altLang="ja-JP" sz="2800" dirty="0">
              <a:latin typeface="HGP平成明朝体W9" pitchFamily="18" charset="-128"/>
              <a:ea typeface="HGP平成明朝体W9" pitchFamily="18" charset="-128"/>
            </a:endParaRPr>
          </a:p>
          <a:p>
            <a:endParaRPr lang="en-US" altLang="ja-JP" sz="2800" dirty="0">
              <a:latin typeface="HGP平成明朝体W9" pitchFamily="18" charset="-128"/>
              <a:ea typeface="HGP平成明朝体W9" pitchFamily="18" charset="-128"/>
            </a:endParaRPr>
          </a:p>
          <a:p>
            <a:endParaRPr lang="en-US" altLang="ja-JP" sz="2400" dirty="0">
              <a:latin typeface="HGS創英角ﾎﾟｯﾌﾟ体" pitchFamily="50" charset="-128"/>
              <a:ea typeface="HGS創英角ﾎﾟｯﾌﾟ体" pitchFamily="50" charset="-128"/>
            </a:endParaRPr>
          </a:p>
          <a:p>
            <a:endParaRPr lang="en-US" altLang="ja-JP" sz="2400" dirty="0">
              <a:latin typeface="HGS創英角ﾎﾟｯﾌﾟ体" pitchFamily="50" charset="-128"/>
              <a:ea typeface="HGS創英角ﾎﾟｯﾌﾟ体" pitchFamily="50" charset="-128"/>
            </a:endParaRPr>
          </a:p>
          <a:p>
            <a:endParaRPr lang="en-US" altLang="ja-JP" sz="2800" dirty="0">
              <a:latin typeface="HGP平成明朝体W9" pitchFamily="18" charset="-128"/>
              <a:ea typeface="HGP平成明朝体W9" pitchFamily="18" charset="-128"/>
            </a:endParaRPr>
          </a:p>
          <a:p>
            <a:endParaRPr lang="en-US" altLang="ja-JP" sz="2800" dirty="0">
              <a:latin typeface="HGP平成明朝体W9" pitchFamily="18" charset="-128"/>
              <a:ea typeface="HGP平成明朝体W9" pitchFamily="18" charset="-128"/>
            </a:endParaRPr>
          </a:p>
          <a:p>
            <a:endParaRPr lang="en-US" altLang="ja-JP" sz="2800" dirty="0">
              <a:latin typeface="HGP平成明朝体W9" pitchFamily="18" charset="-128"/>
              <a:ea typeface="HGP平成明朝体W9" pitchFamily="18" charset="-128"/>
            </a:endParaRPr>
          </a:p>
          <a:p>
            <a:endParaRPr lang="en-US" altLang="ja-JP" sz="2800" dirty="0">
              <a:latin typeface="HGP平成明朝体W9" pitchFamily="18" charset="-128"/>
              <a:ea typeface="HGP平成明朝体W9" pitchFamily="18" charset="-128"/>
            </a:endParaRPr>
          </a:p>
          <a:p>
            <a:endParaRPr lang="ja-JP" altLang="en-US" sz="2800" dirty="0">
              <a:latin typeface="HGP平成明朝体W9" pitchFamily="18" charset="-128"/>
              <a:ea typeface="HGP平成明朝体W9" pitchFamily="18" charset="-128"/>
            </a:endParaRPr>
          </a:p>
        </p:txBody>
      </p:sp>
      <p:sp>
        <p:nvSpPr>
          <p:cNvPr id="5" name="正方形/長方形 4"/>
          <p:cNvSpPr/>
          <p:nvPr/>
        </p:nvSpPr>
        <p:spPr>
          <a:xfrm>
            <a:off x="496113" y="5649827"/>
            <a:ext cx="8151774" cy="715581"/>
          </a:xfrm>
          <a:prstGeom prst="rect">
            <a:avLst/>
          </a:prstGeom>
        </p:spPr>
        <p:txBody>
          <a:bodyPr wrap="square">
            <a:spAutoFit/>
          </a:bodyPr>
          <a:lstStyle/>
          <a:p>
            <a:pPr>
              <a:lnSpc>
                <a:spcPct val="150000"/>
              </a:lnSpc>
            </a:pPr>
            <a:r>
              <a:rPr lang="en-US" altLang="ja-JP" sz="3200" dirty="0">
                <a:latin typeface="HGS創英角ﾎﾟｯﾌﾟ体" pitchFamily="50" charset="-128"/>
                <a:ea typeface="HGS創英角ﾎﾟｯﾌﾟ体" pitchFamily="50" charset="-128"/>
              </a:rPr>
              <a:t>※</a:t>
            </a:r>
            <a:r>
              <a:rPr lang="ja-JP" altLang="en-US" sz="3200" dirty="0">
                <a:latin typeface="HGS創英角ﾎﾟｯﾌﾟ体" pitchFamily="50" charset="-128"/>
                <a:ea typeface="HGS創英角ﾎﾟｯﾌﾟ体" pitchFamily="50" charset="-128"/>
              </a:rPr>
              <a:t>素敵に自己演出しましょう</a:t>
            </a:r>
            <a:endParaRPr lang="en-US" altLang="ja-JP" sz="3200" dirty="0">
              <a:latin typeface="HGS創英角ﾎﾟｯﾌﾟ体" pitchFamily="50" charset="-128"/>
              <a:ea typeface="HGS創英角ﾎﾟｯﾌﾟ体" pitchFamily="50" charset="-128"/>
            </a:endParaRPr>
          </a:p>
        </p:txBody>
      </p:sp>
      <p:sp>
        <p:nvSpPr>
          <p:cNvPr id="3" name="正方形/長方形 2"/>
          <p:cNvSpPr/>
          <p:nvPr/>
        </p:nvSpPr>
        <p:spPr>
          <a:xfrm>
            <a:off x="0" y="1950099"/>
            <a:ext cx="9013150" cy="2718052"/>
          </a:xfrm>
          <a:prstGeom prst="rect">
            <a:avLst/>
          </a:prstGeom>
        </p:spPr>
        <p:txBody>
          <a:bodyPr wrap="square">
            <a:spAutoFit/>
          </a:bodyPr>
          <a:lstStyle/>
          <a:p>
            <a:pPr>
              <a:lnSpc>
                <a:spcPct val="150000"/>
              </a:lnSpc>
            </a:pPr>
            <a:r>
              <a:rPr lang="ja-JP" altLang="en-US" sz="3200" dirty="0">
                <a:latin typeface="HGS創英角ﾎﾟｯﾌﾟ体" pitchFamily="50" charset="-128"/>
                <a:ea typeface="HGS創英角ﾎﾟｯﾌﾟ体" pitchFamily="50" charset="-128"/>
              </a:rPr>
              <a:t>「</a:t>
            </a:r>
            <a:r>
              <a:rPr lang="ja-JP" altLang="en-US" sz="4000" dirty="0">
                <a:latin typeface="HGP創英角ｺﾞｼｯｸUB" panose="020B0900000000000000" pitchFamily="50" charset="-128"/>
                <a:ea typeface="HGP創英角ｺﾞｼｯｸUB" panose="020B0900000000000000" pitchFamily="50" charset="-128"/>
              </a:rPr>
              <a:t>おはようございます！</a:t>
            </a:r>
            <a:endParaRPr lang="en-US" altLang="ja-JP" sz="4000" dirty="0">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4000" dirty="0">
                <a:latin typeface="HGP創英角ｺﾞｼｯｸUB" panose="020B0900000000000000" pitchFamily="50" charset="-128"/>
                <a:ea typeface="HGP創英角ｺﾞｼｯｸUB" panose="020B0900000000000000" pitchFamily="50" charset="-128"/>
              </a:rPr>
              <a:t>　◎◎◎◎と申します。</a:t>
            </a:r>
            <a:endParaRPr lang="en-US" altLang="ja-JP" sz="4000" dirty="0">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4000" dirty="0">
                <a:latin typeface="HGP創英角ｺﾞｼｯｸUB" panose="020B0900000000000000" pitchFamily="50" charset="-128"/>
                <a:ea typeface="HGP創英角ｺﾞｼｯｸUB" panose="020B0900000000000000" pitchFamily="50" charset="-128"/>
              </a:rPr>
              <a:t>　どうぞよろしくお願いいたします。」</a:t>
            </a:r>
            <a:endParaRPr lang="en-US" altLang="ja-JP" sz="4000" dirty="0">
              <a:latin typeface="HGP創英角ｺﾞｼｯｸUB" panose="020B0900000000000000" pitchFamily="50" charset="-128"/>
              <a:ea typeface="HGP創英角ｺﾞｼｯｸUB" panose="020B0900000000000000" pitchFamily="50" charset="-128"/>
            </a:endParaRPr>
          </a:p>
        </p:txBody>
      </p:sp>
      <p:sp>
        <p:nvSpPr>
          <p:cNvPr id="6" name="スマイル 5">
            <a:extLst>
              <a:ext uri="{FF2B5EF4-FFF2-40B4-BE49-F238E27FC236}">
                <a16:creationId xmlns:a16="http://schemas.microsoft.com/office/drawing/2014/main" id="{91570C16-FA46-42EA-B873-3A74117BA6EF}"/>
              </a:ext>
            </a:extLst>
          </p:cNvPr>
          <p:cNvSpPr/>
          <p:nvPr/>
        </p:nvSpPr>
        <p:spPr>
          <a:xfrm>
            <a:off x="233936" y="1285693"/>
            <a:ext cx="944776" cy="879199"/>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マイル 7">
            <a:extLst>
              <a:ext uri="{FF2B5EF4-FFF2-40B4-BE49-F238E27FC236}">
                <a16:creationId xmlns:a16="http://schemas.microsoft.com/office/drawing/2014/main" id="{D1F8B739-A7D9-41B3-B661-7F53BC88D7CC}"/>
              </a:ext>
            </a:extLst>
          </p:cNvPr>
          <p:cNvSpPr/>
          <p:nvPr/>
        </p:nvSpPr>
        <p:spPr>
          <a:xfrm>
            <a:off x="7958568" y="4730333"/>
            <a:ext cx="1023136" cy="919494"/>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思考の吹き出し: 雲形 6">
            <a:extLst>
              <a:ext uri="{FF2B5EF4-FFF2-40B4-BE49-F238E27FC236}">
                <a16:creationId xmlns:a16="http://schemas.microsoft.com/office/drawing/2014/main" id="{C6914061-F622-4A88-834D-DDD0D626DA4D}"/>
              </a:ext>
            </a:extLst>
          </p:cNvPr>
          <p:cNvSpPr/>
          <p:nvPr/>
        </p:nvSpPr>
        <p:spPr>
          <a:xfrm>
            <a:off x="559043" y="59907"/>
            <a:ext cx="2609750" cy="1179502"/>
          </a:xfrm>
          <a:prstGeom prst="cloudCallout">
            <a:avLst>
              <a:gd name="adj1" fmla="val -27841"/>
              <a:gd name="adj2" fmla="val 5581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0" name="正方形/長方形 9">
            <a:extLst>
              <a:ext uri="{FF2B5EF4-FFF2-40B4-BE49-F238E27FC236}">
                <a16:creationId xmlns:a16="http://schemas.microsoft.com/office/drawing/2014/main" id="{A2E87F7F-17E9-481C-AA31-985991BF02EA}"/>
              </a:ext>
            </a:extLst>
          </p:cNvPr>
          <p:cNvSpPr/>
          <p:nvPr/>
        </p:nvSpPr>
        <p:spPr>
          <a:xfrm>
            <a:off x="933329" y="208488"/>
            <a:ext cx="2320271" cy="793487"/>
          </a:xfrm>
          <a:prstGeom prst="rect">
            <a:avLst/>
          </a:prstGeom>
        </p:spPr>
        <p:txBody>
          <a:bodyPr wrap="square">
            <a:spAutoFit/>
          </a:bodyPr>
          <a:lstStyle/>
          <a:p>
            <a:pPr>
              <a:lnSpc>
                <a:spcPct val="150000"/>
              </a:lnSpc>
            </a:pPr>
            <a:r>
              <a:rPr lang="ja-JP" altLang="en-US" sz="3600" dirty="0">
                <a:solidFill>
                  <a:srgbClr val="FF0000"/>
                </a:solidFill>
                <a:latin typeface="HGS創英角ﾎﾟｯﾌﾟ体" pitchFamily="50" charset="-128"/>
                <a:ea typeface="HGS創英角ﾎﾟｯﾌﾟ体" pitchFamily="50" charset="-128"/>
              </a:rPr>
              <a:t>空気作り</a:t>
            </a:r>
            <a:endParaRPr lang="en-US" altLang="ja-JP" sz="3600" dirty="0">
              <a:solidFill>
                <a:srgbClr val="FF0000"/>
              </a:solidFill>
              <a:latin typeface="HGS創英角ﾎﾟｯﾌﾟ体" pitchFamily="50" charset="-128"/>
              <a:ea typeface="HGS創英角ﾎﾟｯﾌﾟ体" pitchFamily="50" charset="-128"/>
            </a:endParaRPr>
          </a:p>
        </p:txBody>
      </p:sp>
      <p:cxnSp>
        <p:nvCxnSpPr>
          <p:cNvPr id="11" name="直線コネクタ 10">
            <a:extLst>
              <a:ext uri="{FF2B5EF4-FFF2-40B4-BE49-F238E27FC236}">
                <a16:creationId xmlns:a16="http://schemas.microsoft.com/office/drawing/2014/main" id="{C2A14857-419C-4278-8AE9-D88355F4A4D3}"/>
              </a:ext>
            </a:extLst>
          </p:cNvPr>
          <p:cNvCxnSpPr/>
          <p:nvPr/>
        </p:nvCxnSpPr>
        <p:spPr>
          <a:xfrm>
            <a:off x="424786" y="2852936"/>
            <a:ext cx="453650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思考の吹き出し: 雲形 12">
            <a:extLst>
              <a:ext uri="{FF2B5EF4-FFF2-40B4-BE49-F238E27FC236}">
                <a16:creationId xmlns:a16="http://schemas.microsoft.com/office/drawing/2014/main" id="{945B601B-C560-4324-81A3-768816492AC4}"/>
              </a:ext>
            </a:extLst>
          </p:cNvPr>
          <p:cNvSpPr/>
          <p:nvPr/>
        </p:nvSpPr>
        <p:spPr>
          <a:xfrm>
            <a:off x="3543079" y="476992"/>
            <a:ext cx="5223974" cy="1332599"/>
          </a:xfrm>
          <a:prstGeom prst="cloudCallout">
            <a:avLst>
              <a:gd name="adj1" fmla="val -40134"/>
              <a:gd name="adj2" fmla="val 7305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4" name="正方形/長方形 13">
            <a:extLst>
              <a:ext uri="{FF2B5EF4-FFF2-40B4-BE49-F238E27FC236}">
                <a16:creationId xmlns:a16="http://schemas.microsoft.com/office/drawing/2014/main" id="{6353CFA9-1811-42BC-B0C7-EEA7B12DFC6D}"/>
              </a:ext>
            </a:extLst>
          </p:cNvPr>
          <p:cNvSpPr/>
          <p:nvPr/>
        </p:nvSpPr>
        <p:spPr>
          <a:xfrm>
            <a:off x="3826009" y="603921"/>
            <a:ext cx="5069769" cy="871392"/>
          </a:xfrm>
          <a:prstGeom prst="rect">
            <a:avLst/>
          </a:prstGeom>
        </p:spPr>
        <p:txBody>
          <a:bodyPr wrap="square">
            <a:spAutoFit/>
          </a:bodyPr>
          <a:lstStyle/>
          <a:p>
            <a:pPr>
              <a:lnSpc>
                <a:spcPct val="150000"/>
              </a:lnSpc>
            </a:pPr>
            <a:r>
              <a:rPr lang="ja-JP" altLang="en-US" sz="4000" dirty="0">
                <a:solidFill>
                  <a:srgbClr val="FF0000"/>
                </a:solidFill>
                <a:latin typeface="HGS創英角ﾎﾟｯﾌﾟ体" pitchFamily="50" charset="-128"/>
                <a:ea typeface="HGS創英角ﾎﾟｯﾌﾟ体" pitchFamily="50" charset="-128"/>
              </a:rPr>
              <a:t>第一声で惹きつける</a:t>
            </a:r>
            <a:endParaRPr lang="en-US" altLang="ja-JP" sz="4000" dirty="0">
              <a:solidFill>
                <a:srgbClr val="FF0000"/>
              </a:solidFill>
              <a:latin typeface="HGS創英角ﾎﾟｯﾌﾟ体" pitchFamily="50" charset="-128"/>
              <a:ea typeface="HGS創英角ﾎﾟｯﾌﾟ体" pitchFamily="50" charset="-128"/>
            </a:endParaRPr>
          </a:p>
        </p:txBody>
      </p:sp>
      <p:cxnSp>
        <p:nvCxnSpPr>
          <p:cNvPr id="15" name="直線コネクタ 14">
            <a:extLst>
              <a:ext uri="{FF2B5EF4-FFF2-40B4-BE49-F238E27FC236}">
                <a16:creationId xmlns:a16="http://schemas.microsoft.com/office/drawing/2014/main" id="{D54887E0-D998-49BD-B237-0E50E876F530}"/>
              </a:ext>
            </a:extLst>
          </p:cNvPr>
          <p:cNvCxnSpPr>
            <a:cxnSpLocks/>
          </p:cNvCxnSpPr>
          <p:nvPr/>
        </p:nvCxnSpPr>
        <p:spPr>
          <a:xfrm>
            <a:off x="424786" y="3789040"/>
            <a:ext cx="22682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思考の吹き出し: 雲形 19">
            <a:extLst>
              <a:ext uri="{FF2B5EF4-FFF2-40B4-BE49-F238E27FC236}">
                <a16:creationId xmlns:a16="http://schemas.microsoft.com/office/drawing/2014/main" id="{4101282C-A13A-40F0-AC2E-BEF286682AD9}"/>
              </a:ext>
            </a:extLst>
          </p:cNvPr>
          <p:cNvSpPr/>
          <p:nvPr/>
        </p:nvSpPr>
        <p:spPr>
          <a:xfrm>
            <a:off x="5580030" y="2592334"/>
            <a:ext cx="3552995" cy="1434157"/>
          </a:xfrm>
          <a:prstGeom prst="cloudCallout">
            <a:avLst>
              <a:gd name="adj1" fmla="val -66087"/>
              <a:gd name="adj2" fmla="val 2084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1" name="正方形/長方形 20">
            <a:extLst>
              <a:ext uri="{FF2B5EF4-FFF2-40B4-BE49-F238E27FC236}">
                <a16:creationId xmlns:a16="http://schemas.microsoft.com/office/drawing/2014/main" id="{F7672126-B324-4D17-B0F4-0469756BBD4A}"/>
              </a:ext>
            </a:extLst>
          </p:cNvPr>
          <p:cNvSpPr/>
          <p:nvPr/>
        </p:nvSpPr>
        <p:spPr>
          <a:xfrm>
            <a:off x="5667469" y="2666261"/>
            <a:ext cx="4154798" cy="871392"/>
          </a:xfrm>
          <a:prstGeom prst="rect">
            <a:avLst/>
          </a:prstGeom>
        </p:spPr>
        <p:txBody>
          <a:bodyPr wrap="square">
            <a:spAutoFit/>
          </a:bodyPr>
          <a:lstStyle/>
          <a:p>
            <a:pPr>
              <a:lnSpc>
                <a:spcPct val="150000"/>
              </a:lnSpc>
            </a:pPr>
            <a:r>
              <a:rPr lang="ja-JP" altLang="en-US" sz="4000" dirty="0">
                <a:solidFill>
                  <a:srgbClr val="FF0000"/>
                </a:solidFill>
                <a:latin typeface="HGS創英角ﾎﾟｯﾌﾟ体" pitchFamily="50" charset="-128"/>
                <a:ea typeface="HGS創英角ﾎﾟｯﾌﾟ体" pitchFamily="50" charset="-128"/>
              </a:rPr>
              <a:t>伝わる話し方</a:t>
            </a:r>
            <a:endParaRPr lang="en-US" altLang="ja-JP" sz="4000" dirty="0">
              <a:solidFill>
                <a:srgbClr val="FF0000"/>
              </a:solidFill>
              <a:latin typeface="HGS創英角ﾎﾟｯﾌﾟ体" pitchFamily="50" charset="-128"/>
              <a:ea typeface="HGS創英角ﾎﾟｯﾌﾟ体" pitchFamily="50" charset="-128"/>
            </a:endParaRPr>
          </a:p>
        </p:txBody>
      </p:sp>
      <p:sp>
        <p:nvSpPr>
          <p:cNvPr id="16" name="正方形/長方形 15">
            <a:extLst>
              <a:ext uri="{FF2B5EF4-FFF2-40B4-BE49-F238E27FC236}">
                <a16:creationId xmlns:a16="http://schemas.microsoft.com/office/drawing/2014/main" id="{CF8C8636-24E4-4E4D-B07B-6235D9570F99}"/>
              </a:ext>
            </a:extLst>
          </p:cNvPr>
          <p:cNvSpPr/>
          <p:nvPr/>
        </p:nvSpPr>
        <p:spPr>
          <a:xfrm>
            <a:off x="5667469" y="4859010"/>
            <a:ext cx="2320271" cy="793487"/>
          </a:xfrm>
          <a:prstGeom prst="rect">
            <a:avLst/>
          </a:prstGeom>
        </p:spPr>
        <p:txBody>
          <a:bodyPr wrap="square">
            <a:spAutoFit/>
          </a:bodyPr>
          <a:lstStyle/>
          <a:p>
            <a:pPr>
              <a:lnSpc>
                <a:spcPct val="150000"/>
              </a:lnSpc>
            </a:pPr>
            <a:r>
              <a:rPr lang="ja-JP" altLang="en-US" sz="3600" dirty="0">
                <a:solidFill>
                  <a:srgbClr val="FF0000"/>
                </a:solidFill>
                <a:latin typeface="HGS創英角ﾎﾟｯﾌﾟ体" pitchFamily="50" charset="-128"/>
                <a:ea typeface="HGS創英角ﾎﾟｯﾌﾟ体" pitchFamily="50" charset="-128"/>
              </a:rPr>
              <a:t>空気作り</a:t>
            </a:r>
            <a:endParaRPr lang="en-US" altLang="ja-JP" sz="3600" dirty="0">
              <a:solidFill>
                <a:srgbClr val="FF0000"/>
              </a:solidFill>
              <a:latin typeface="HGS創英角ﾎﾟｯﾌﾟ体" pitchFamily="50" charset="-128"/>
              <a:ea typeface="HGS創英角ﾎﾟｯﾌﾟ体" pitchFamily="50" charset="-128"/>
            </a:endParaRPr>
          </a:p>
        </p:txBody>
      </p:sp>
      <p:sp>
        <p:nvSpPr>
          <p:cNvPr id="9" name="思考の吹き出し: 雲形 8">
            <a:extLst>
              <a:ext uri="{FF2B5EF4-FFF2-40B4-BE49-F238E27FC236}">
                <a16:creationId xmlns:a16="http://schemas.microsoft.com/office/drawing/2014/main" id="{C2A15B41-A3E7-488C-9855-C7335499469F}"/>
              </a:ext>
            </a:extLst>
          </p:cNvPr>
          <p:cNvSpPr/>
          <p:nvPr/>
        </p:nvSpPr>
        <p:spPr>
          <a:xfrm>
            <a:off x="5230244" y="4817308"/>
            <a:ext cx="2609750" cy="1079624"/>
          </a:xfrm>
          <a:prstGeom prst="cloudCallout">
            <a:avLst>
              <a:gd name="adj1" fmla="val 54633"/>
              <a:gd name="adj2" fmla="val -1097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172098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081718"/>
            <a:ext cx="8229600" cy="1143000"/>
          </a:xfrm>
        </p:spPr>
        <p:txBody>
          <a:bodyPr>
            <a:noAutofit/>
          </a:bodyPr>
          <a:lstStyle/>
          <a:p>
            <a:pPr>
              <a:lnSpc>
                <a:spcPct val="200000"/>
              </a:lnSpc>
            </a:pPr>
            <a:r>
              <a:rPr lang="ja-JP" altLang="en-US" sz="4000" b="1" dirty="0">
                <a:latin typeface="メイリオ" panose="020B0604030504040204" pitchFamily="50" charset="-128"/>
                <a:ea typeface="メイリオ" panose="020B0604030504040204" pitchFamily="50" charset="-128"/>
              </a:rPr>
              <a:t>どんな表情、どんな声で</a:t>
            </a:r>
            <a:br>
              <a:rPr lang="en-US" altLang="ja-JP" sz="4000" b="1" dirty="0">
                <a:latin typeface="メイリオ" panose="020B0604030504040204" pitchFamily="50" charset="-128"/>
                <a:ea typeface="メイリオ" panose="020B0604030504040204" pitchFamily="50" charset="-128"/>
              </a:rPr>
            </a:br>
            <a:r>
              <a:rPr lang="ja-JP" altLang="en-US" sz="4000" b="1" dirty="0">
                <a:latin typeface="メイリオ" panose="020B0604030504040204" pitchFamily="50" charset="-128"/>
                <a:ea typeface="メイリオ" panose="020B0604030504040204" pitchFamily="50" charset="-128"/>
              </a:rPr>
              <a:t>話したいですか？</a:t>
            </a:r>
            <a:br>
              <a:rPr kumimoji="1" lang="en-US" altLang="ja-JP" sz="4000" b="1" dirty="0">
                <a:latin typeface="メイリオ" panose="020B0604030504040204" pitchFamily="50" charset="-128"/>
                <a:ea typeface="メイリオ" panose="020B0604030504040204" pitchFamily="50" charset="-128"/>
              </a:rPr>
            </a:br>
            <a:endParaRPr kumimoji="1" lang="ja-JP" altLang="en-US" sz="4000" b="1"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683568" y="2485447"/>
            <a:ext cx="7344816" cy="7193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10" name="正方形/長方形 9">
            <a:extLst>
              <a:ext uri="{FF2B5EF4-FFF2-40B4-BE49-F238E27FC236}">
                <a16:creationId xmlns:a16="http://schemas.microsoft.com/office/drawing/2014/main" id="{49E44D10-0FE7-415D-9433-AF06A4679AC3}"/>
              </a:ext>
            </a:extLst>
          </p:cNvPr>
          <p:cNvSpPr/>
          <p:nvPr/>
        </p:nvSpPr>
        <p:spPr>
          <a:xfrm>
            <a:off x="5864988" y="3473132"/>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52E8903-F0BF-47D9-AFAD-E289A7E251E6}"/>
              </a:ext>
            </a:extLst>
          </p:cNvPr>
          <p:cNvPicPr>
            <a:picLocks noChangeAspect="1"/>
          </p:cNvPicPr>
          <p:nvPr/>
        </p:nvPicPr>
        <p:blipFill rotWithShape="1">
          <a:blip r:embed="rId3">
            <a:extLst>
              <a:ext uri="{28A0092B-C50C-407E-A947-70E740481C1C}">
                <a14:useLocalDpi xmlns:a14="http://schemas.microsoft.com/office/drawing/2010/main" val="0"/>
              </a:ext>
            </a:extLst>
          </a:blip>
          <a:srcRect t="38661"/>
          <a:stretch/>
        </p:blipFill>
        <p:spPr>
          <a:xfrm>
            <a:off x="0" y="4582426"/>
            <a:ext cx="9144000" cy="2331719"/>
          </a:xfrm>
          <a:prstGeom prst="rect">
            <a:avLst/>
          </a:prstGeom>
        </p:spPr>
      </p:pic>
    </p:spTree>
    <p:extLst>
      <p:ext uri="{BB962C8B-B14F-4D97-AF65-F5344CB8AC3E}">
        <p14:creationId xmlns:p14="http://schemas.microsoft.com/office/powerpoint/2010/main" val="837162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B2C9827-C0D2-4995-B3E4-30D46DE9301A}"/>
              </a:ext>
            </a:extLst>
          </p:cNvPr>
          <p:cNvPicPr>
            <a:picLocks noChangeAspect="1"/>
          </p:cNvPicPr>
          <p:nvPr/>
        </p:nvPicPr>
        <p:blipFill rotWithShape="1">
          <a:blip r:embed="rId2">
            <a:extLst>
              <a:ext uri="{28A0092B-C50C-407E-A947-70E740481C1C}">
                <a14:useLocalDpi xmlns:a14="http://schemas.microsoft.com/office/drawing/2010/main" val="0"/>
              </a:ext>
            </a:extLst>
          </a:blip>
          <a:srcRect t="38661"/>
          <a:stretch/>
        </p:blipFill>
        <p:spPr>
          <a:xfrm>
            <a:off x="0" y="4582426"/>
            <a:ext cx="9144000" cy="2331719"/>
          </a:xfrm>
          <a:prstGeom prst="rect">
            <a:avLst/>
          </a:prstGeom>
        </p:spPr>
      </p:pic>
      <p:sp>
        <p:nvSpPr>
          <p:cNvPr id="4" name="正方形/長方形 3"/>
          <p:cNvSpPr/>
          <p:nvPr/>
        </p:nvSpPr>
        <p:spPr>
          <a:xfrm>
            <a:off x="230803" y="1466486"/>
            <a:ext cx="8568952" cy="5724644"/>
          </a:xfrm>
          <a:prstGeom prst="rect">
            <a:avLst/>
          </a:prstGeom>
        </p:spPr>
        <p:txBody>
          <a:bodyPr wrap="square">
            <a:spAutoFit/>
          </a:bodyPr>
          <a:lstStyle/>
          <a:p>
            <a:r>
              <a:rPr lang="ja-JP" altLang="en-US" sz="54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自分磨き＆コミュニケーション</a:t>
            </a:r>
            <a:r>
              <a:rPr lang="en-US" altLang="ja-JP" sz="3600" b="1" dirty="0">
                <a:latin typeface="メイリオ" panose="020B0604030504040204" pitchFamily="50" charset="-128"/>
                <a:ea typeface="メイリオ" panose="020B0604030504040204" pitchFamily="50" charset="-128"/>
              </a:rPr>
              <a:t>UP</a:t>
            </a:r>
            <a:r>
              <a:rPr lang="ja-JP" altLang="en-US" sz="3600" b="1" dirty="0">
                <a:latin typeface="メイリオ" panose="020B0604030504040204" pitchFamily="50" charset="-128"/>
                <a:ea typeface="メイリオ" panose="020B0604030504040204" pitchFamily="50" charset="-128"/>
              </a:rPr>
              <a:t>！</a:t>
            </a:r>
            <a:endParaRPr lang="en-US" altLang="ja-JP" sz="3600" b="1" dirty="0">
              <a:latin typeface="メイリオ" panose="020B0604030504040204" pitchFamily="50" charset="-128"/>
              <a:ea typeface="メイリオ" panose="020B0604030504040204" pitchFamily="50" charset="-128"/>
            </a:endParaRPr>
          </a:p>
          <a:p>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爽やか、誠実、いきいき、優しい</a:t>
            </a:r>
            <a:r>
              <a:rPr lang="en-US" altLang="ja-JP" sz="4000" b="1" dirty="0">
                <a:latin typeface="メイリオ" panose="020B0604030504040204" pitchFamily="50" charset="-128"/>
                <a:ea typeface="メイリオ" panose="020B0604030504040204" pitchFamily="50" charset="-128"/>
              </a:rPr>
              <a:t>…</a:t>
            </a:r>
          </a:p>
          <a:p>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感じがいいなあ</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安心だなあ</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また会いたいなあ</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endParaRPr lang="en-US" altLang="ja-JP" sz="4000" b="1" dirty="0">
              <a:latin typeface="メイリオ" panose="020B0604030504040204" pitchFamily="50" charset="-128"/>
              <a:ea typeface="メイリオ" panose="020B0604030504040204" pitchFamily="50" charset="-128"/>
            </a:endParaRPr>
          </a:p>
          <a:p>
            <a:endParaRPr lang="en-US" altLang="ja-JP" sz="3200" dirty="0">
              <a:latin typeface="HGS創英角ﾎﾟｯﾌﾟ体" pitchFamily="50" charset="-128"/>
              <a:ea typeface="HGS創英角ﾎﾟｯﾌﾟ体" pitchFamily="50" charset="-128"/>
            </a:endParaRPr>
          </a:p>
        </p:txBody>
      </p:sp>
      <p:sp>
        <p:nvSpPr>
          <p:cNvPr id="3" name="タイトル 1"/>
          <p:cNvSpPr txBox="1">
            <a:spLocks/>
          </p:cNvSpPr>
          <p:nvPr/>
        </p:nvSpPr>
        <p:spPr>
          <a:xfrm>
            <a:off x="196730" y="500875"/>
            <a:ext cx="9156886" cy="965611"/>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latin typeface="メイリオ" panose="020B0604030504040204" pitchFamily="50" charset="-128"/>
                <a:ea typeface="メイリオ" panose="020B0604030504040204" pitchFamily="50" charset="-128"/>
              </a:rPr>
              <a:t>３、伝わる声と話し方　</a:t>
            </a:r>
          </a:p>
        </p:txBody>
      </p:sp>
      <p:cxnSp>
        <p:nvCxnSpPr>
          <p:cNvPr id="5" name="直線コネクタ 4"/>
          <p:cNvCxnSpPr/>
          <p:nvPr/>
        </p:nvCxnSpPr>
        <p:spPr>
          <a:xfrm>
            <a:off x="179512" y="1124744"/>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7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図形, 円&#10;&#10;自動的に生成された説明">
            <a:extLst>
              <a:ext uri="{FF2B5EF4-FFF2-40B4-BE49-F238E27FC236}">
                <a16:creationId xmlns:a16="http://schemas.microsoft.com/office/drawing/2014/main" id="{A0C21684-9254-450E-8AEB-FF8934DE22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0000" r="25330" b="69949"/>
          <a:stretch/>
        </p:blipFill>
        <p:spPr>
          <a:xfrm>
            <a:off x="5843944" y="2449095"/>
            <a:ext cx="1763542" cy="1740415"/>
          </a:xfrm>
          <a:prstGeom prst="rect">
            <a:avLst/>
          </a:prstGeom>
        </p:spPr>
      </p:pic>
      <p:sp>
        <p:nvSpPr>
          <p:cNvPr id="4" name="正方形/長方形 3"/>
          <p:cNvSpPr/>
          <p:nvPr/>
        </p:nvSpPr>
        <p:spPr>
          <a:xfrm>
            <a:off x="382178" y="1607481"/>
            <a:ext cx="9294367" cy="4647426"/>
          </a:xfrm>
          <a:prstGeom prst="rect">
            <a:avLst/>
          </a:prstGeom>
        </p:spPr>
        <p:txBody>
          <a:bodyPr wrap="square">
            <a:spAutoFit/>
          </a:bodyPr>
          <a:lstStyle/>
          <a:p>
            <a:r>
              <a:rPr lang="ja-JP" altLang="en-US" sz="4800" b="1" dirty="0">
                <a:latin typeface="メイリオ" panose="020B0604030504040204" pitchFamily="50" charset="-128"/>
                <a:ea typeface="メイリオ" panose="020B0604030504040204" pitchFamily="50" charset="-128"/>
              </a:rPr>
              <a:t>①伝わる声磨き：表情・態度</a:t>
            </a:r>
            <a:endParaRPr lang="en-US" altLang="ja-JP" sz="48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r>
              <a:rPr lang="ja-JP" altLang="en-US" sz="3200" dirty="0">
                <a:latin typeface="HGS創英角ﾎﾟｯﾌﾟ体" pitchFamily="50" charset="-128"/>
                <a:ea typeface="HGS創英角ﾎﾟｯﾌﾟ体" pitchFamily="50" charset="-128"/>
              </a:rPr>
              <a:t>笑顔の効果</a:t>
            </a:r>
            <a:endParaRPr lang="en-US" altLang="ja-JP" sz="3200" dirty="0">
              <a:latin typeface="HGS創英角ﾎﾟｯﾌﾟ体" pitchFamily="50" charset="-128"/>
              <a:ea typeface="HGS創英角ﾎﾟｯﾌﾟ体" pitchFamily="50" charset="-128"/>
            </a:endParaRPr>
          </a:p>
          <a:p>
            <a:r>
              <a:rPr lang="ja-JP" altLang="en-US" sz="3200" dirty="0">
                <a:latin typeface="HGS創英角ﾎﾟｯﾌﾟ体" pitchFamily="50" charset="-128"/>
                <a:ea typeface="HGS創英角ﾎﾟｯﾌﾟ体" pitchFamily="50" charset="-128"/>
              </a:rPr>
              <a:t>　　　　　・相手が安心する</a:t>
            </a:r>
            <a:endParaRPr lang="en-US" altLang="ja-JP" sz="3200" dirty="0">
              <a:latin typeface="HGS創英角ﾎﾟｯﾌﾟ体" pitchFamily="50" charset="-128"/>
              <a:ea typeface="HGS創英角ﾎﾟｯﾌﾟ体" pitchFamily="50" charset="-128"/>
            </a:endParaRPr>
          </a:p>
          <a:p>
            <a:r>
              <a:rPr lang="ja-JP" altLang="en-US" sz="3200" dirty="0">
                <a:latin typeface="HGS創英角ﾎﾟｯﾌﾟ体" pitchFamily="50" charset="-128"/>
                <a:ea typeface="HGS創英角ﾎﾟｯﾌﾟ体" pitchFamily="50" charset="-128"/>
              </a:rPr>
              <a:t>　　　　　・場が和む</a:t>
            </a:r>
            <a:endParaRPr lang="en-US" altLang="ja-JP" sz="3200" dirty="0">
              <a:latin typeface="HGS創英角ﾎﾟｯﾌﾟ体" pitchFamily="50" charset="-128"/>
              <a:ea typeface="HGS創英角ﾎﾟｯﾌﾟ体" pitchFamily="50" charset="-128"/>
            </a:endParaRPr>
          </a:p>
          <a:p>
            <a:r>
              <a:rPr lang="ja-JP" altLang="en-US" sz="3200" dirty="0">
                <a:latin typeface="HGS創英角ﾎﾟｯﾌﾟ体" pitchFamily="50" charset="-128"/>
                <a:ea typeface="HGS創英角ﾎﾟｯﾌﾟ体" pitchFamily="50" charset="-128"/>
              </a:rPr>
              <a:t>　　　　　・自分に余裕が出る</a:t>
            </a:r>
            <a:endParaRPr lang="en-US" altLang="ja-JP" sz="3200" dirty="0">
              <a:latin typeface="HGS創英角ﾎﾟｯﾌﾟ体" pitchFamily="50" charset="-128"/>
              <a:ea typeface="HGS創英角ﾎﾟｯﾌﾟ体" pitchFamily="50" charset="-128"/>
            </a:endParaRPr>
          </a:p>
          <a:p>
            <a:r>
              <a:rPr lang="ja-JP" altLang="en-US" sz="3200" dirty="0">
                <a:latin typeface="HGS創英角ﾎﾟｯﾌﾟ体" pitchFamily="50" charset="-128"/>
                <a:ea typeface="HGS創英角ﾎﾟｯﾌﾟ体" pitchFamily="50" charset="-128"/>
              </a:rPr>
              <a:t>　　　　　</a:t>
            </a:r>
            <a:endParaRPr lang="en-US" altLang="ja-JP" sz="3200" dirty="0">
              <a:latin typeface="HGS創英角ﾎﾟｯﾌﾟ体" pitchFamily="50" charset="-128"/>
              <a:ea typeface="HGS創英角ﾎﾟｯﾌﾟ体" pitchFamily="50" charset="-128"/>
            </a:endParaRPr>
          </a:p>
          <a:p>
            <a:r>
              <a:rPr lang="ja-JP" altLang="en-US" sz="3200" dirty="0">
                <a:latin typeface="HGS創英角ﾎﾟｯﾌﾟ体" pitchFamily="50" charset="-128"/>
                <a:ea typeface="HGS創英角ﾎﾟｯﾌﾟ体" pitchFamily="50" charset="-128"/>
              </a:rPr>
              <a:t>　　　　　　</a:t>
            </a:r>
            <a:r>
              <a:rPr lang="ja-JP" altLang="en-US" sz="4000" b="1" u="sng" dirty="0">
                <a:solidFill>
                  <a:srgbClr val="FF0000"/>
                </a:solidFill>
                <a:latin typeface="メイリオ" panose="020B0604030504040204" pitchFamily="50" charset="-128"/>
                <a:ea typeface="メイリオ" panose="020B0604030504040204" pitchFamily="50" charset="-128"/>
              </a:rPr>
              <a:t>顔のスイッチ</a:t>
            </a:r>
            <a:endParaRPr lang="en-US" altLang="ja-JP" sz="4000" u="sng" dirty="0">
              <a:latin typeface="HGS創英角ﾎﾟｯﾌﾟ体" pitchFamily="50" charset="-128"/>
              <a:ea typeface="HGS創英角ﾎﾟｯﾌﾟ体" pitchFamily="50" charset="-128"/>
            </a:endParaRPr>
          </a:p>
        </p:txBody>
      </p:sp>
      <p:cxnSp>
        <p:nvCxnSpPr>
          <p:cNvPr id="5" name="直線コネクタ 4"/>
          <p:cNvCxnSpPr/>
          <p:nvPr/>
        </p:nvCxnSpPr>
        <p:spPr>
          <a:xfrm>
            <a:off x="179512" y="1124744"/>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0F6551AD-A1D3-407B-9271-D50DA4F5854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4661" t="9051" r="1529" b="18500"/>
          <a:stretch/>
        </p:blipFill>
        <p:spPr>
          <a:xfrm>
            <a:off x="7568299" y="3487975"/>
            <a:ext cx="1185500" cy="1740415"/>
          </a:xfrm>
          <a:prstGeom prst="rect">
            <a:avLst/>
          </a:prstGeom>
        </p:spPr>
      </p:pic>
      <p:pic>
        <p:nvPicPr>
          <p:cNvPr id="14" name="図 13" descr="挿絵, 抽象 が含まれている画像&#10;&#10;自動的に生成された説明">
            <a:extLst>
              <a:ext uri="{FF2B5EF4-FFF2-40B4-BE49-F238E27FC236}">
                <a16:creationId xmlns:a16="http://schemas.microsoft.com/office/drawing/2014/main" id="{6D270C5A-AB0C-439E-A735-26C736B798F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54" b="15057"/>
          <a:stretch/>
        </p:blipFill>
        <p:spPr>
          <a:xfrm>
            <a:off x="588271" y="2825904"/>
            <a:ext cx="1402962" cy="1903545"/>
          </a:xfrm>
          <a:prstGeom prst="rect">
            <a:avLst/>
          </a:prstGeom>
        </p:spPr>
      </p:pic>
      <p:pic>
        <p:nvPicPr>
          <p:cNvPr id="18" name="図 17" descr="図形, 円&#10;&#10;自動的に生成された説明">
            <a:extLst>
              <a:ext uri="{FF2B5EF4-FFF2-40B4-BE49-F238E27FC236}">
                <a16:creationId xmlns:a16="http://schemas.microsoft.com/office/drawing/2014/main" id="{9D7A0B1B-1B13-424D-A8A3-DC405EC83D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850" r="77032"/>
          <a:stretch/>
        </p:blipFill>
        <p:spPr>
          <a:xfrm>
            <a:off x="1272610" y="4831394"/>
            <a:ext cx="1518899" cy="1722514"/>
          </a:xfrm>
          <a:prstGeom prst="rect">
            <a:avLst/>
          </a:prstGeom>
        </p:spPr>
      </p:pic>
      <p:pic>
        <p:nvPicPr>
          <p:cNvPr id="6" name="図 5" descr="おもちゃ が含まれている画像&#10;&#10;自動的に生成された説明">
            <a:extLst>
              <a:ext uri="{FF2B5EF4-FFF2-40B4-BE49-F238E27FC236}">
                <a16:creationId xmlns:a16="http://schemas.microsoft.com/office/drawing/2014/main" id="{6B68F2E3-00BC-4161-9CD4-88C97048E8DB}"/>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48366" b="24734"/>
          <a:stretch/>
        </p:blipFill>
        <p:spPr>
          <a:xfrm>
            <a:off x="6204219" y="4821026"/>
            <a:ext cx="1403267" cy="1824459"/>
          </a:xfrm>
          <a:prstGeom prst="rect">
            <a:avLst/>
          </a:prstGeom>
        </p:spPr>
      </p:pic>
      <p:sp>
        <p:nvSpPr>
          <p:cNvPr id="12" name="タイトル 1">
            <a:extLst>
              <a:ext uri="{FF2B5EF4-FFF2-40B4-BE49-F238E27FC236}">
                <a16:creationId xmlns:a16="http://schemas.microsoft.com/office/drawing/2014/main" id="{924A9BA5-E0DF-47DD-849F-F74A3AFA2A6E}"/>
              </a:ext>
            </a:extLst>
          </p:cNvPr>
          <p:cNvSpPr txBox="1">
            <a:spLocks/>
          </p:cNvSpPr>
          <p:nvPr/>
        </p:nvSpPr>
        <p:spPr>
          <a:xfrm>
            <a:off x="196730" y="500875"/>
            <a:ext cx="9156886" cy="965611"/>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latin typeface="メイリオ" panose="020B0604030504040204" pitchFamily="50" charset="-128"/>
                <a:ea typeface="メイリオ" panose="020B0604030504040204" pitchFamily="50" charset="-128"/>
              </a:rPr>
              <a:t>３、伝わる声と話し方　</a:t>
            </a:r>
          </a:p>
        </p:txBody>
      </p:sp>
    </p:spTree>
    <p:extLst>
      <p:ext uri="{BB962C8B-B14F-4D97-AF65-F5344CB8AC3E}">
        <p14:creationId xmlns:p14="http://schemas.microsoft.com/office/powerpoint/2010/main" val="31135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3012" y="2901632"/>
            <a:ext cx="8229600" cy="1143000"/>
          </a:xfrm>
        </p:spPr>
        <p:txBody>
          <a:bodyPr>
            <a:normAutofit fontScale="90000"/>
          </a:bodyPr>
          <a:lstStyle/>
          <a:p>
            <a:pPr algn="l">
              <a:lnSpc>
                <a:spcPct val="200000"/>
              </a:lnSpc>
            </a:pPr>
            <a:r>
              <a:rPr kumimoji="1" lang="ja-JP" altLang="en-US" sz="3600" b="1" dirty="0">
                <a:latin typeface="メイリオ" panose="020B0604030504040204" pitchFamily="50" charset="-128"/>
                <a:ea typeface="メイリオ" panose="020B0604030504040204" pitchFamily="50" charset="-128"/>
              </a:rPr>
              <a:t>気力は「目」に出る！</a:t>
            </a:r>
            <a:br>
              <a:rPr kumimoji="1" lang="en-US" altLang="ja-JP" sz="3600" b="1" dirty="0">
                <a:latin typeface="メイリオ" panose="020B0604030504040204" pitchFamily="50" charset="-128"/>
                <a:ea typeface="メイリオ" panose="020B0604030504040204" pitchFamily="50" charset="-128"/>
              </a:rPr>
            </a:br>
            <a:r>
              <a:rPr kumimoji="1" lang="ja-JP" altLang="en-US" sz="3600" b="1" dirty="0">
                <a:latin typeface="メイリオ" panose="020B0604030504040204" pitchFamily="50" charset="-128"/>
                <a:ea typeface="メイリオ" panose="020B0604030504040204" pitchFamily="50" charset="-128"/>
              </a:rPr>
              <a:t>　</a:t>
            </a:r>
            <a:r>
              <a:rPr kumimoji="1" lang="ja-JP" altLang="en-US" sz="7300" b="1" dirty="0">
                <a:latin typeface="メイリオ" panose="020B0604030504040204" pitchFamily="50" charset="-128"/>
                <a:ea typeface="メイリオ" panose="020B0604030504040204" pitchFamily="50" charset="-128"/>
              </a:rPr>
              <a:t>目で語るワーク</a:t>
            </a:r>
            <a:br>
              <a:rPr kumimoji="1" lang="en-US" altLang="ja-JP" sz="7300" b="1" dirty="0">
                <a:latin typeface="メイリオ" panose="020B0604030504040204" pitchFamily="50" charset="-128"/>
                <a:ea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683568" y="2485447"/>
            <a:ext cx="7344816" cy="7193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10" name="正方形/長方形 9">
            <a:extLst>
              <a:ext uri="{FF2B5EF4-FFF2-40B4-BE49-F238E27FC236}">
                <a16:creationId xmlns:a16="http://schemas.microsoft.com/office/drawing/2014/main" id="{49E44D10-0FE7-415D-9433-AF06A4679AC3}"/>
              </a:ext>
            </a:extLst>
          </p:cNvPr>
          <p:cNvSpPr/>
          <p:nvPr/>
        </p:nvSpPr>
        <p:spPr>
          <a:xfrm>
            <a:off x="5864988" y="3473132"/>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3019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528" y="513483"/>
            <a:ext cx="9505056" cy="4031873"/>
          </a:xfrm>
          <a:prstGeom prst="rect">
            <a:avLst/>
          </a:prstGeom>
        </p:spPr>
        <p:txBody>
          <a:bodyPr wrap="square">
            <a:spAutoFit/>
          </a:bodyPr>
          <a:lstStyle/>
          <a:p>
            <a:r>
              <a:rPr lang="ja-JP" altLang="en-US" sz="2800" dirty="0">
                <a:latin typeface="HGS創英角ﾎﾟｯﾌﾟ体" pitchFamily="50" charset="-128"/>
                <a:ea typeface="HGS創英角ﾎﾟｯﾌﾟ体" pitchFamily="50" charset="-128"/>
              </a:rPr>
              <a:t>　</a:t>
            </a:r>
            <a:r>
              <a:rPr lang="ja-JP" altLang="en-US" sz="3200" b="1" dirty="0">
                <a:latin typeface="メイリオ" panose="020B0604030504040204" pitchFamily="50" charset="-128"/>
                <a:ea typeface="メイリオ" panose="020B0604030504040204" pitchFamily="50" charset="-128"/>
              </a:rPr>
              <a:t>目だけで語るワーク！</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4</a:t>
            </a:r>
            <a:r>
              <a:rPr lang="ja-JP" altLang="en-US" sz="3200" dirty="0">
                <a:latin typeface="メイリオ" panose="020B0604030504040204" pitchFamily="50" charset="-128"/>
                <a:ea typeface="メイリオ" panose="020B0604030504040204" pitchFamily="50" charset="-128"/>
              </a:rPr>
              <a:t>名で）</a:t>
            </a:r>
            <a:endParaRPr lang="en-US" altLang="ja-JP" sz="32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人が「</a:t>
            </a:r>
            <a:r>
              <a:rPr lang="en-US" altLang="ja-JP" sz="2800" dirty="0">
                <a:latin typeface="メイリオ" panose="020B0604030504040204" pitchFamily="50" charset="-128"/>
                <a:ea typeface="メイリオ" panose="020B0604030504040204" pitchFamily="50" charset="-128"/>
              </a:rPr>
              <a:t>4</a:t>
            </a:r>
            <a:r>
              <a:rPr lang="ja-JP" altLang="en-US" sz="2800" dirty="0">
                <a:latin typeface="メイリオ" panose="020B0604030504040204" pitchFamily="50" charset="-128"/>
                <a:ea typeface="メイリオ" panose="020B0604030504040204" pitchFamily="50" charset="-128"/>
              </a:rPr>
              <a:t>つの感情（喜怒哀楽）を言葉を使わずに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目だけで表現する」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マスクをつけたまま</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★他の</a:t>
            </a:r>
            <a:r>
              <a:rPr lang="en-US" altLang="ja-JP" sz="2800" dirty="0">
                <a:latin typeface="メイリオ" panose="020B0604030504040204" pitchFamily="50" charset="-128"/>
                <a:ea typeface="メイリオ" panose="020B0604030504040204" pitchFamily="50" charset="-128"/>
              </a:rPr>
              <a:t>3</a:t>
            </a:r>
            <a:r>
              <a:rPr lang="ja-JP" altLang="en-US" sz="2800" dirty="0">
                <a:latin typeface="メイリオ" panose="020B0604030504040204" pitchFamily="50" charset="-128"/>
                <a:ea typeface="メイリオ" panose="020B0604030504040204" pitchFamily="50" charset="-128"/>
              </a:rPr>
              <a:t>人は、それを当てる。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29C26F0-7FCF-4C9C-98FC-31825310173F}"/>
              </a:ext>
            </a:extLst>
          </p:cNvPr>
          <p:cNvSpPr/>
          <p:nvPr/>
        </p:nvSpPr>
        <p:spPr>
          <a:xfrm>
            <a:off x="412754" y="1320725"/>
            <a:ext cx="8640960" cy="2376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534BF60-96FE-4216-842F-AC1CEBAF054D}"/>
              </a:ext>
            </a:extLst>
          </p:cNvPr>
          <p:cNvSpPr txBox="1"/>
          <p:nvPr/>
        </p:nvSpPr>
        <p:spPr>
          <a:xfrm>
            <a:off x="971600" y="4013770"/>
            <a:ext cx="8640960" cy="2677656"/>
          </a:xfrm>
          <a:prstGeom prst="rect">
            <a:avLst/>
          </a:prstGeom>
          <a:noFill/>
        </p:spPr>
        <p:txBody>
          <a:bodyPr wrap="square">
            <a:spAutoFit/>
          </a:bodyPr>
          <a:lstStyle/>
          <a:p>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まずは、自分が「喜怒哀楽」のどれから表現するか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順番を決めましょう！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例</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①怒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②哀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③喜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④楽</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2772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852936"/>
            <a:ext cx="7772400" cy="1470025"/>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イメージと現状のギャップは？</a:t>
            </a:r>
            <a:br>
              <a:rPr lang="en-US" altLang="ja-JP" b="1" dirty="0">
                <a:latin typeface="メイリオ" panose="020B0604030504040204" pitchFamily="50" charset="-128"/>
                <a:ea typeface="メイリオ" panose="020B0604030504040204" pitchFamily="50" charset="-128"/>
              </a:rPr>
            </a:br>
            <a:br>
              <a:rPr lang="en-US" altLang="ja-JP" b="1" dirty="0">
                <a:latin typeface="メイリオ" panose="020B0604030504040204" pitchFamily="50" charset="-128"/>
                <a:ea typeface="メイリオ" panose="020B0604030504040204" pitchFamily="50" charset="-128"/>
              </a:rPr>
            </a:br>
            <a:br>
              <a:rPr kumimoji="1" lang="en-US" altLang="ja-JP" b="1" dirty="0">
                <a:latin typeface="メイリオ" panose="020B0604030504040204" pitchFamily="50" charset="-128"/>
                <a:ea typeface="メイリオ" panose="020B0604030504040204" pitchFamily="50" charset="-128"/>
              </a:rPr>
            </a:br>
            <a:br>
              <a:rPr kumimoji="1"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レッツ！表情筋トレーニング</a:t>
            </a:r>
            <a:br>
              <a:rPr kumimoji="1" lang="en-US" altLang="ja-JP" b="1" dirty="0">
                <a:latin typeface="メイリオ" panose="020B0604030504040204" pitchFamily="50" charset="-128"/>
                <a:ea typeface="メイリオ" panose="020B0604030504040204" pitchFamily="50" charset="-128"/>
              </a:rPr>
            </a:br>
            <a:br>
              <a:rPr kumimoji="1" lang="en-US" altLang="ja-JP" b="1" dirty="0">
                <a:latin typeface="メイリオ" panose="020B0604030504040204" pitchFamily="50" charset="-128"/>
                <a:ea typeface="メイリオ" panose="020B0604030504040204" pitchFamily="50" charset="-128"/>
              </a:rPr>
            </a:br>
            <a:endParaRPr kumimoji="1" lang="ja-JP" altLang="en-US" sz="3600" b="1" dirty="0">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371600" y="5589240"/>
            <a:ext cx="6400800" cy="1752600"/>
          </a:xfrm>
        </p:spPr>
        <p:txBody>
          <a:bodyPr/>
          <a:lstStyle/>
          <a:p>
            <a:endParaRPr kumimoji="1" lang="ja-JP" altLang="en-US" dirty="0"/>
          </a:p>
        </p:txBody>
      </p:sp>
    </p:spTree>
    <p:extLst>
      <p:ext uri="{BB962C8B-B14F-4D97-AF65-F5344CB8AC3E}">
        <p14:creationId xmlns:p14="http://schemas.microsoft.com/office/powerpoint/2010/main" val="197232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26259" y="1772816"/>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◆わたしのキャリア・強み探し</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「一人一人の世界の広げ方」</a:t>
            </a:r>
          </a:p>
        </p:txBody>
      </p:sp>
      <p:sp>
        <p:nvSpPr>
          <p:cNvPr id="5" name="正方形/長方形 4">
            <a:extLst>
              <a:ext uri="{FF2B5EF4-FFF2-40B4-BE49-F238E27FC236}">
                <a16:creationId xmlns:a16="http://schemas.microsoft.com/office/drawing/2014/main" id="{F45E9F21-C43E-4AAB-A550-1BC9C44B69D9}"/>
              </a:ext>
            </a:extLst>
          </p:cNvPr>
          <p:cNvSpPr/>
          <p:nvPr/>
        </p:nvSpPr>
        <p:spPr>
          <a:xfrm>
            <a:off x="1226259" y="4509120"/>
            <a:ext cx="5904656"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◆声と話し方</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「心が伝わる声と話し方」</a:t>
            </a:r>
          </a:p>
        </p:txBody>
      </p:sp>
      <p:sp>
        <p:nvSpPr>
          <p:cNvPr id="6" name="正方形/長方形 5">
            <a:extLst>
              <a:ext uri="{FF2B5EF4-FFF2-40B4-BE49-F238E27FC236}">
                <a16:creationId xmlns:a16="http://schemas.microsoft.com/office/drawing/2014/main" id="{C60EEBD9-E78B-4F1F-9463-D7329B757F59}"/>
              </a:ext>
            </a:extLst>
          </p:cNvPr>
          <p:cNvSpPr/>
          <p:nvPr/>
        </p:nvSpPr>
        <p:spPr>
          <a:xfrm>
            <a:off x="323528" y="316406"/>
            <a:ext cx="5904656" cy="1138773"/>
          </a:xfrm>
          <a:prstGeom prst="rect">
            <a:avLst/>
          </a:prstGeom>
        </p:spPr>
        <p:txBody>
          <a:bodyPr wrap="square">
            <a:spAutoFit/>
          </a:bodyPr>
          <a:lstStyle/>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本日の内容</a:t>
            </a:r>
          </a:p>
        </p:txBody>
      </p:sp>
      <p:sp>
        <p:nvSpPr>
          <p:cNvPr id="7" name="正方形/長方形 6">
            <a:extLst>
              <a:ext uri="{FF2B5EF4-FFF2-40B4-BE49-F238E27FC236}">
                <a16:creationId xmlns:a16="http://schemas.microsoft.com/office/drawing/2014/main" id="{4E5EE74C-B820-4A11-B7A9-B025AE351F59}"/>
              </a:ext>
            </a:extLst>
          </p:cNvPr>
          <p:cNvSpPr/>
          <p:nvPr/>
        </p:nvSpPr>
        <p:spPr>
          <a:xfrm>
            <a:off x="1222630" y="3212976"/>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「まずは情報収集を！」</a:t>
            </a:r>
          </a:p>
        </p:txBody>
      </p:sp>
    </p:spTree>
    <p:extLst>
      <p:ext uri="{BB962C8B-B14F-4D97-AF65-F5344CB8AC3E}">
        <p14:creationId xmlns:p14="http://schemas.microsoft.com/office/powerpoint/2010/main" val="3891591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83568" y="2485447"/>
            <a:ext cx="7344816" cy="7193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10" name="正方形/長方形 9">
            <a:extLst>
              <a:ext uri="{FF2B5EF4-FFF2-40B4-BE49-F238E27FC236}">
                <a16:creationId xmlns:a16="http://schemas.microsoft.com/office/drawing/2014/main" id="{49E44D10-0FE7-415D-9433-AF06A4679AC3}"/>
              </a:ext>
            </a:extLst>
          </p:cNvPr>
          <p:cNvSpPr/>
          <p:nvPr/>
        </p:nvSpPr>
        <p:spPr>
          <a:xfrm>
            <a:off x="5864988" y="3473132"/>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p:txBody>
      </p:sp>
      <p:pic>
        <p:nvPicPr>
          <p:cNvPr id="8" name="図 7" descr="白いシャツを着ている女性&#10;&#10;自動的に生成された説明">
            <a:extLst>
              <a:ext uri="{FF2B5EF4-FFF2-40B4-BE49-F238E27FC236}">
                <a16:creationId xmlns:a16="http://schemas.microsoft.com/office/drawing/2014/main" id="{DEB7DCF3-56AB-4D6B-B640-8A51962F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289"/>
            <a:ext cx="4553118" cy="4149440"/>
          </a:xfrm>
          <a:prstGeom prst="rect">
            <a:avLst/>
          </a:prstGeom>
        </p:spPr>
      </p:pic>
      <p:pic>
        <p:nvPicPr>
          <p:cNvPr id="12" name="図 11" descr="白いシャツを着ている女性&#10;&#10;自動的に生成された説明">
            <a:extLst>
              <a:ext uri="{FF2B5EF4-FFF2-40B4-BE49-F238E27FC236}">
                <a16:creationId xmlns:a16="http://schemas.microsoft.com/office/drawing/2014/main" id="{AF4EAE47-1354-4E94-B373-3678FCE72327}"/>
              </a:ext>
            </a:extLst>
          </p:cNvPr>
          <p:cNvPicPr>
            <a:picLocks noChangeAspect="1"/>
          </p:cNvPicPr>
          <p:nvPr/>
        </p:nvPicPr>
        <p:blipFill rotWithShape="1">
          <a:blip r:embed="rId4">
            <a:extLst>
              <a:ext uri="{28A0092B-C50C-407E-A947-70E740481C1C}">
                <a14:useLocalDpi xmlns:a14="http://schemas.microsoft.com/office/drawing/2010/main" val="0"/>
              </a:ext>
            </a:extLst>
          </a:blip>
          <a:srcRect t="4624"/>
          <a:stretch/>
        </p:blipFill>
        <p:spPr>
          <a:xfrm>
            <a:off x="4572000" y="1154312"/>
            <a:ext cx="4505128" cy="4118653"/>
          </a:xfrm>
          <a:prstGeom prst="rect">
            <a:avLst/>
          </a:prstGeom>
        </p:spPr>
      </p:pic>
      <p:sp>
        <p:nvSpPr>
          <p:cNvPr id="14" name="正方形/長方形 13">
            <a:extLst>
              <a:ext uri="{FF2B5EF4-FFF2-40B4-BE49-F238E27FC236}">
                <a16:creationId xmlns:a16="http://schemas.microsoft.com/office/drawing/2014/main" id="{1CD87653-C013-47A1-A3A0-C9F7385C33AA}"/>
              </a:ext>
            </a:extLst>
          </p:cNvPr>
          <p:cNvSpPr/>
          <p:nvPr/>
        </p:nvSpPr>
        <p:spPr>
          <a:xfrm>
            <a:off x="1660187" y="2904338"/>
            <a:ext cx="1402676" cy="879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01C1074-CB29-4A29-9321-B4852E5C16BE}"/>
              </a:ext>
            </a:extLst>
          </p:cNvPr>
          <p:cNvSpPr/>
          <p:nvPr/>
        </p:nvSpPr>
        <p:spPr>
          <a:xfrm>
            <a:off x="6194442" y="2923718"/>
            <a:ext cx="1402676" cy="879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A040FE57-38C2-406A-B861-18F8621BD24C}"/>
              </a:ext>
            </a:extLst>
          </p:cNvPr>
          <p:cNvSpPr>
            <a:spLocks noGrp="1"/>
          </p:cNvSpPr>
          <p:nvPr>
            <p:ph type="title"/>
          </p:nvPr>
        </p:nvSpPr>
        <p:spPr>
          <a:xfrm>
            <a:off x="323528" y="6289"/>
            <a:ext cx="8966186" cy="1143000"/>
          </a:xfrm>
        </p:spPr>
        <p:txBody>
          <a:bodyPr>
            <a:normAutofit fontScale="90000"/>
          </a:bodyPr>
          <a:lstStyle/>
          <a:p>
            <a:br>
              <a:rPr kumimoji="1" lang="en-US" altLang="ja-JP" sz="3600" b="1" dirty="0">
                <a:latin typeface="メイリオ" panose="020B0604030504040204" pitchFamily="50" charset="-128"/>
                <a:ea typeface="メイリオ" panose="020B0604030504040204" pitchFamily="50" charset="-128"/>
              </a:rPr>
            </a:br>
            <a:r>
              <a:rPr kumimoji="1" lang="ja-JP" altLang="en-US" sz="3600" b="1" dirty="0">
                <a:latin typeface="メイリオ" panose="020B0604030504040204" pitchFamily="50" charset="-128"/>
                <a:ea typeface="メイリオ" panose="020B0604030504040204" pitchFamily="50" charset="-128"/>
              </a:rPr>
              <a:t>顔のスイッチを入れる！</a:t>
            </a:r>
            <a:endParaRPr kumimoji="1" lang="ja-JP" altLang="en-US" b="1" dirty="0">
              <a:latin typeface="メイリオ" panose="020B0604030504040204" pitchFamily="50" charset="-128"/>
              <a:ea typeface="メイリオ" panose="020B0604030504040204" pitchFamily="50" charset="-128"/>
            </a:endParaRPr>
          </a:p>
        </p:txBody>
      </p:sp>
      <p:sp>
        <p:nvSpPr>
          <p:cNvPr id="13" name="タイトル 1">
            <a:extLst>
              <a:ext uri="{FF2B5EF4-FFF2-40B4-BE49-F238E27FC236}">
                <a16:creationId xmlns:a16="http://schemas.microsoft.com/office/drawing/2014/main" id="{60173B2E-55AA-4847-B07C-2B06417D051B}"/>
              </a:ext>
            </a:extLst>
          </p:cNvPr>
          <p:cNvSpPr txBox="1">
            <a:spLocks/>
          </p:cNvSpPr>
          <p:nvPr/>
        </p:nvSpPr>
        <p:spPr>
          <a:xfrm>
            <a:off x="177814" y="5290958"/>
            <a:ext cx="8966186" cy="1479247"/>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br>
              <a:rPr lang="en-US" altLang="ja-JP" sz="3600" b="1" dirty="0">
                <a:latin typeface="メイリオ" panose="020B0604030504040204" pitchFamily="50" charset="-128"/>
                <a:ea typeface="メイリオ" panose="020B0604030504040204" pitchFamily="50" charset="-128"/>
              </a:rPr>
            </a:br>
            <a:r>
              <a:rPr lang="ja-JP" altLang="en-US" sz="6000" b="1" dirty="0">
                <a:latin typeface="メイリオ" panose="020B0604030504040204" pitchFamily="50" charset="-128"/>
                <a:ea typeface="メイリオ" panose="020B0604030504040204" pitchFamily="50" charset="-128"/>
              </a:rPr>
              <a:t>いい声は、いい表情から！</a:t>
            </a:r>
            <a:endParaRPr lang="en-US" altLang="ja-JP" sz="6000" b="1" dirty="0">
              <a:latin typeface="メイリオ" panose="020B0604030504040204" pitchFamily="50" charset="-128"/>
              <a:ea typeface="メイリオ" panose="020B0604030504040204" pitchFamily="50" charset="-128"/>
            </a:endParaRPr>
          </a:p>
          <a:p>
            <a:r>
              <a:rPr lang="en-US" altLang="ja-JP" sz="6000" b="1" dirty="0">
                <a:latin typeface="メイリオ" panose="020B0604030504040204" pitchFamily="50" charset="-128"/>
                <a:ea typeface="メイリオ" panose="020B0604030504040204" pitchFamily="50" charset="-128"/>
              </a:rPr>
              <a:t>※</a:t>
            </a:r>
            <a:r>
              <a:rPr lang="ja-JP" altLang="en-US" sz="6000" b="1" dirty="0">
                <a:latin typeface="メイリオ" panose="020B0604030504040204" pitchFamily="50" charset="-128"/>
                <a:ea typeface="メイリオ" panose="020B0604030504040204" pitchFamily="50" charset="-128"/>
              </a:rPr>
              <a:t>オンラインで話す時も</a:t>
            </a:r>
            <a:r>
              <a:rPr lang="ja-JP" altLang="en-US" sz="6000" b="1" dirty="0">
                <a:solidFill>
                  <a:srgbClr val="FF0000"/>
                </a:solidFill>
                <a:latin typeface="メイリオ" panose="020B0604030504040204" pitchFamily="50" charset="-128"/>
                <a:ea typeface="メイリオ" panose="020B0604030504040204" pitchFamily="50" charset="-128"/>
              </a:rPr>
              <a:t>視覚を意識</a:t>
            </a:r>
            <a:r>
              <a:rPr lang="ja-JP" altLang="en-US" sz="60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058233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0203" y="2662282"/>
            <a:ext cx="9343913" cy="2031325"/>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　　　　　</a:t>
            </a:r>
            <a:r>
              <a:rPr lang="ja-JP" altLang="en-US" sz="4000" b="1" dirty="0">
                <a:solidFill>
                  <a:srgbClr val="FF0000"/>
                </a:solidFill>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母音の口の形が大事</a:t>
            </a:r>
            <a:r>
              <a:rPr lang="ja-JP" altLang="en-US" sz="4000" b="1" dirty="0">
                <a:solidFill>
                  <a:srgbClr val="FF0000"/>
                </a:solidFill>
                <a:latin typeface="メイリオ" panose="020B0604030504040204" pitchFamily="50" charset="-128"/>
                <a:ea typeface="メイリオ" panose="020B0604030504040204" pitchFamily="50" charset="-128"/>
              </a:rPr>
              <a:t>★</a:t>
            </a:r>
            <a:endParaRPr lang="en-US" altLang="ja-JP" sz="4000" b="1" dirty="0">
              <a:solidFill>
                <a:srgbClr val="FF0000"/>
              </a:solidFill>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　</a:t>
            </a:r>
            <a:r>
              <a:rPr lang="ja-JP" altLang="en-US" sz="5400" b="1" dirty="0">
                <a:latin typeface="メイリオ" panose="020B0604030504040204" pitchFamily="50" charset="-128"/>
                <a:ea typeface="メイリオ" panose="020B0604030504040204" pitchFamily="50" charset="-128"/>
              </a:rPr>
              <a:t>あ　  い　  う　  え　  お　　</a:t>
            </a:r>
            <a:endParaRPr lang="en-US" altLang="ja-JP" sz="5400"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37" y="4678315"/>
            <a:ext cx="1705628" cy="1543593"/>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02" y="4968155"/>
            <a:ext cx="1905000" cy="78105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560" y="4816135"/>
            <a:ext cx="1051310" cy="989129"/>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707" y="4608410"/>
            <a:ext cx="1905000" cy="1241896"/>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5" y="4587387"/>
            <a:ext cx="792089" cy="1369139"/>
          </a:xfrm>
          <a:prstGeom prst="rect">
            <a:avLst/>
          </a:prstGeom>
        </p:spPr>
      </p:pic>
      <p:cxnSp>
        <p:nvCxnSpPr>
          <p:cNvPr id="13" name="直線コネクタ 12">
            <a:extLst>
              <a:ext uri="{FF2B5EF4-FFF2-40B4-BE49-F238E27FC236}">
                <a16:creationId xmlns:a16="http://schemas.microsoft.com/office/drawing/2014/main" id="{A16C6682-6175-4C07-90EB-B2B3BD396E36}"/>
              </a:ext>
            </a:extLst>
          </p:cNvPr>
          <p:cNvCxnSpPr/>
          <p:nvPr/>
        </p:nvCxnSpPr>
        <p:spPr>
          <a:xfrm>
            <a:off x="251520" y="1052736"/>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65E8DC15-C09F-4666-9A5E-156A8038EAAF}"/>
              </a:ext>
            </a:extLst>
          </p:cNvPr>
          <p:cNvSpPr/>
          <p:nvPr/>
        </p:nvSpPr>
        <p:spPr>
          <a:xfrm>
            <a:off x="337933" y="1499320"/>
            <a:ext cx="8568952" cy="830997"/>
          </a:xfrm>
          <a:prstGeom prst="rect">
            <a:avLst/>
          </a:prstGeom>
        </p:spPr>
        <p:txBody>
          <a:bodyPr wrap="square">
            <a:spAutoFit/>
          </a:bodyPr>
          <a:lstStyle/>
          <a:p>
            <a:r>
              <a:rPr lang="ja-JP" altLang="en-US" sz="4800" b="1" dirty="0">
                <a:latin typeface="メイリオ" panose="020B0604030504040204" pitchFamily="50" charset="-128"/>
                <a:ea typeface="メイリオ" panose="020B0604030504040204" pitchFamily="50" charset="-128"/>
              </a:rPr>
              <a:t>①伝わる声磨き：第一声</a:t>
            </a:r>
            <a:endParaRPr lang="en-US" altLang="ja-JP" sz="4800" b="1" dirty="0">
              <a:solidFill>
                <a:srgbClr val="FF0000"/>
              </a:solidFill>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23C864C8-B391-4F53-B657-EC5BDC5A7604}"/>
              </a:ext>
            </a:extLst>
          </p:cNvPr>
          <p:cNvSpPr txBox="1">
            <a:spLocks/>
          </p:cNvSpPr>
          <p:nvPr/>
        </p:nvSpPr>
        <p:spPr>
          <a:xfrm>
            <a:off x="250258" y="433752"/>
            <a:ext cx="9156886" cy="965611"/>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latin typeface="メイリオ" panose="020B0604030504040204" pitchFamily="50" charset="-128"/>
                <a:ea typeface="メイリオ" panose="020B0604030504040204" pitchFamily="50" charset="-128"/>
              </a:rPr>
              <a:t>３、伝わる声と話し方　</a:t>
            </a:r>
          </a:p>
        </p:txBody>
      </p:sp>
      <p:sp>
        <p:nvSpPr>
          <p:cNvPr id="15" name="テキスト ボックス 14">
            <a:extLst>
              <a:ext uri="{FF2B5EF4-FFF2-40B4-BE49-F238E27FC236}">
                <a16:creationId xmlns:a16="http://schemas.microsoft.com/office/drawing/2014/main" id="{E1C70A27-05E6-4B89-8F00-2E8CD20CE8D4}"/>
              </a:ext>
            </a:extLst>
          </p:cNvPr>
          <p:cNvSpPr txBox="1"/>
          <p:nvPr/>
        </p:nvSpPr>
        <p:spPr>
          <a:xfrm>
            <a:off x="3101347" y="6021049"/>
            <a:ext cx="4855028" cy="707886"/>
          </a:xfrm>
          <a:prstGeom prst="rect">
            <a:avLst/>
          </a:prstGeom>
          <a:noFill/>
        </p:spPr>
        <p:txBody>
          <a:bodyPr wrap="square">
            <a:spAutoFit/>
          </a:bodyPr>
          <a:lstStyle/>
          <a:p>
            <a:r>
              <a:rPr lang="ja-JP" altLang="en-US" sz="4000" b="1" u="sng" dirty="0">
                <a:solidFill>
                  <a:srgbClr val="FF0000"/>
                </a:solidFill>
                <a:latin typeface="メイリオ" panose="020B0604030504040204" pitchFamily="50" charset="-128"/>
                <a:ea typeface="メイリオ" panose="020B0604030504040204" pitchFamily="50" charset="-128"/>
              </a:rPr>
              <a:t>声のスイッチ</a:t>
            </a:r>
            <a:endParaRPr lang="ja-JP" altLang="en-US" sz="4000" u="sng" dirty="0"/>
          </a:p>
        </p:txBody>
      </p:sp>
    </p:spTree>
    <p:extLst>
      <p:ext uri="{BB962C8B-B14F-4D97-AF65-F5344CB8AC3E}">
        <p14:creationId xmlns:p14="http://schemas.microsoft.com/office/powerpoint/2010/main" val="217700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0DE82-9B53-40BB-A479-39D8AF289BDF}"/>
              </a:ext>
            </a:extLst>
          </p:cNvPr>
          <p:cNvSpPr>
            <a:spLocks noGrp="1"/>
          </p:cNvSpPr>
          <p:nvPr>
            <p:ph type="title"/>
          </p:nvPr>
        </p:nvSpPr>
        <p:spPr>
          <a:xfrm>
            <a:off x="683568" y="364556"/>
            <a:ext cx="8229600" cy="1143000"/>
          </a:xfrm>
        </p:spPr>
        <p:txBody>
          <a:bodyPr/>
          <a:lstStyle/>
          <a:p>
            <a:r>
              <a:rPr kumimoji="1" lang="ja-JP" altLang="en-US" dirty="0"/>
              <a:t>声のベクトルを作る！</a:t>
            </a:r>
          </a:p>
        </p:txBody>
      </p:sp>
      <p:pic>
        <p:nvPicPr>
          <p:cNvPr id="5" name="コンテンツ プレースホルダー 4" descr="抽象, 挿絵 が含まれている画像&#10;&#10;自動的に生成された説明">
            <a:extLst>
              <a:ext uri="{FF2B5EF4-FFF2-40B4-BE49-F238E27FC236}">
                <a16:creationId xmlns:a16="http://schemas.microsoft.com/office/drawing/2014/main" id="{AC80EF04-26D2-44E1-9732-5D1466205B5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0374"/>
          <a:stretch/>
        </p:blipFill>
        <p:spPr>
          <a:xfrm>
            <a:off x="7114560" y="2048229"/>
            <a:ext cx="2033520" cy="3572110"/>
          </a:xfrm>
        </p:spPr>
      </p:pic>
      <p:pic>
        <p:nvPicPr>
          <p:cNvPr id="6" name="コンテンツ プレースホルダー 4" descr="抽象, 挿絵 が含まれている画像&#10;&#10;自動的に生成された説明">
            <a:extLst>
              <a:ext uri="{FF2B5EF4-FFF2-40B4-BE49-F238E27FC236}">
                <a16:creationId xmlns:a16="http://schemas.microsoft.com/office/drawing/2014/main" id="{AE8CA4B5-1845-4261-9927-4B57DF2D0F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338"/>
          <a:stretch/>
        </p:blipFill>
        <p:spPr>
          <a:xfrm>
            <a:off x="-26059" y="1834524"/>
            <a:ext cx="2145117" cy="3842792"/>
          </a:xfrm>
          <a:prstGeom prst="rect">
            <a:avLst/>
          </a:prstGeom>
        </p:spPr>
      </p:pic>
      <p:sp>
        <p:nvSpPr>
          <p:cNvPr id="7" name="正方形/長方形 6">
            <a:extLst>
              <a:ext uri="{FF2B5EF4-FFF2-40B4-BE49-F238E27FC236}">
                <a16:creationId xmlns:a16="http://schemas.microsoft.com/office/drawing/2014/main" id="{DD3397B5-563B-4E4A-B891-79FBEEF25167}"/>
              </a:ext>
            </a:extLst>
          </p:cNvPr>
          <p:cNvSpPr/>
          <p:nvPr/>
        </p:nvSpPr>
        <p:spPr>
          <a:xfrm>
            <a:off x="2495268" y="1713073"/>
            <a:ext cx="4243081" cy="5165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下カーブ 8">
            <a:extLst>
              <a:ext uri="{FF2B5EF4-FFF2-40B4-BE49-F238E27FC236}">
                <a16:creationId xmlns:a16="http://schemas.microsoft.com/office/drawing/2014/main" id="{3D247C4E-8441-4FEC-A12F-AFEC3AAFD75B}"/>
              </a:ext>
            </a:extLst>
          </p:cNvPr>
          <p:cNvSpPr/>
          <p:nvPr/>
        </p:nvSpPr>
        <p:spPr>
          <a:xfrm>
            <a:off x="2154462" y="1659268"/>
            <a:ext cx="5112568" cy="114300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3" name="直線矢印コネクタ 12">
            <a:extLst>
              <a:ext uri="{FF2B5EF4-FFF2-40B4-BE49-F238E27FC236}">
                <a16:creationId xmlns:a16="http://schemas.microsoft.com/office/drawing/2014/main" id="{1F201C31-47B0-4C7B-9549-805BB8285B00}"/>
              </a:ext>
            </a:extLst>
          </p:cNvPr>
          <p:cNvCxnSpPr/>
          <p:nvPr/>
        </p:nvCxnSpPr>
        <p:spPr>
          <a:xfrm>
            <a:off x="2289854" y="3968688"/>
            <a:ext cx="969413" cy="2071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AF6173A9-7CB6-4EFE-9C3A-663140568FB3}"/>
              </a:ext>
            </a:extLst>
          </p:cNvPr>
          <p:cNvCxnSpPr>
            <a:cxnSpLocks/>
          </p:cNvCxnSpPr>
          <p:nvPr/>
        </p:nvCxnSpPr>
        <p:spPr>
          <a:xfrm>
            <a:off x="2126357" y="4220512"/>
            <a:ext cx="648204" cy="1849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61FBB2D-1243-4480-A492-E085AAB5FFE5}"/>
              </a:ext>
            </a:extLst>
          </p:cNvPr>
          <p:cNvCxnSpPr>
            <a:cxnSpLocks/>
          </p:cNvCxnSpPr>
          <p:nvPr/>
        </p:nvCxnSpPr>
        <p:spPr>
          <a:xfrm>
            <a:off x="2392562" y="3859113"/>
            <a:ext cx="2906458" cy="2071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タイトル 1">
            <a:extLst>
              <a:ext uri="{FF2B5EF4-FFF2-40B4-BE49-F238E27FC236}">
                <a16:creationId xmlns:a16="http://schemas.microsoft.com/office/drawing/2014/main" id="{DA32AFC1-A881-4625-8852-010AB13AF76B}"/>
              </a:ext>
            </a:extLst>
          </p:cNvPr>
          <p:cNvSpPr txBox="1">
            <a:spLocks/>
          </p:cNvSpPr>
          <p:nvPr/>
        </p:nvSpPr>
        <p:spPr>
          <a:xfrm>
            <a:off x="502008" y="184342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相手に届く声</a:t>
            </a:r>
          </a:p>
        </p:txBody>
      </p:sp>
      <p:sp>
        <p:nvSpPr>
          <p:cNvPr id="21" name="タイトル 1">
            <a:extLst>
              <a:ext uri="{FF2B5EF4-FFF2-40B4-BE49-F238E27FC236}">
                <a16:creationId xmlns:a16="http://schemas.microsoft.com/office/drawing/2014/main" id="{3FA523D5-27F6-4624-AE03-10B3A17AB951}"/>
              </a:ext>
            </a:extLst>
          </p:cNvPr>
          <p:cNvSpPr txBox="1">
            <a:spLocks/>
          </p:cNvSpPr>
          <p:nvPr/>
        </p:nvSpPr>
        <p:spPr>
          <a:xfrm>
            <a:off x="-26059" y="58879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届かない声</a:t>
            </a:r>
          </a:p>
        </p:txBody>
      </p:sp>
    </p:spTree>
    <p:extLst>
      <p:ext uri="{BB962C8B-B14F-4D97-AF65-F5344CB8AC3E}">
        <p14:creationId xmlns:p14="http://schemas.microsoft.com/office/powerpoint/2010/main" val="83657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1000"/>
                                        <p:tgtEl>
                                          <p:spTgt spid="21">
                                            <p:txEl>
                                              <p:pRg st="0" end="0"/>
                                            </p:txEl>
                                          </p:spTgt>
                                        </p:tgtEl>
                                      </p:cBhvr>
                                    </p:animEffect>
                                    <p:anim calcmode="lin" valueType="num">
                                      <p:cBhvr>
                                        <p:cTn id="15"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07704" y="3212976"/>
            <a:ext cx="4824536" cy="400110"/>
          </a:xfrm>
          <a:prstGeom prst="rect">
            <a:avLst/>
          </a:prstGeom>
        </p:spPr>
        <p:txBody>
          <a:bodyPr wrap="square">
            <a:spAutoFit/>
          </a:bodyPr>
          <a:lstStyle/>
          <a:p>
            <a:r>
              <a:rPr lang="ja-JP" altLang="en-US" sz="2000" dirty="0">
                <a:latin typeface="HGS創英角ﾎﾟｯﾌﾟ体" pitchFamily="50" charset="-128"/>
                <a:ea typeface="HGS創英角ﾎﾟｯﾌﾟ体" pitchFamily="50" charset="-128"/>
              </a:rPr>
              <a:t>　</a:t>
            </a:r>
            <a:endParaRPr lang="en-US" altLang="ja-JP" sz="2000" dirty="0">
              <a:latin typeface="HGS創英角ﾎﾟｯﾌﾟ体" pitchFamily="50" charset="-128"/>
              <a:ea typeface="HGS創英角ﾎﾟｯﾌﾟ体" pitchFamily="50" charset="-128"/>
            </a:endParaRPr>
          </a:p>
        </p:txBody>
      </p:sp>
      <p:sp>
        <p:nvSpPr>
          <p:cNvPr id="8" name="正方形/長方形 7"/>
          <p:cNvSpPr/>
          <p:nvPr/>
        </p:nvSpPr>
        <p:spPr>
          <a:xfrm>
            <a:off x="323528" y="3379"/>
            <a:ext cx="9144000" cy="6647974"/>
          </a:xfrm>
          <a:prstGeom prst="rect">
            <a:avLst/>
          </a:prstGeom>
        </p:spPr>
        <p:txBody>
          <a:bodyPr wrap="square">
            <a:spAutoFit/>
          </a:bodyPr>
          <a:lstStyle/>
          <a:p>
            <a:pPr marL="252000">
              <a:lnSpc>
                <a:spcPct val="150000"/>
              </a:lnSpc>
            </a:pPr>
            <a:r>
              <a:rPr lang="ja-JP" altLang="en-US" sz="4800" dirty="0">
                <a:latin typeface="メイリオ" panose="020B0604030504040204" pitchFamily="50" charset="-128"/>
                <a:ea typeface="メイリオ" panose="020B0604030504040204" pitchFamily="50" charset="-128"/>
              </a:rPr>
              <a:t>・</a:t>
            </a:r>
            <a:r>
              <a:rPr lang="ja-JP" altLang="ja-JP" sz="4800" dirty="0">
                <a:latin typeface="メイリオ" panose="020B0604030504040204" pitchFamily="50" charset="-128"/>
                <a:ea typeface="メイリオ" panose="020B0604030504040204" pitchFamily="50" charset="-128"/>
              </a:rPr>
              <a:t>青い家</a:t>
            </a:r>
            <a:r>
              <a:rPr lang="ja-JP" altLang="en-US" sz="4800" dirty="0">
                <a:latin typeface="メイリオ" panose="020B0604030504040204" pitchFamily="50" charset="-128"/>
                <a:ea typeface="メイリオ" panose="020B0604030504040204" pitchFamily="50" charset="-128"/>
              </a:rPr>
              <a:t> ・</a:t>
            </a:r>
            <a:r>
              <a:rPr lang="ja-JP" altLang="ja-JP" sz="4800" dirty="0">
                <a:latin typeface="メイリオ" panose="020B0604030504040204" pitchFamily="50" charset="-128"/>
                <a:ea typeface="メイリオ" panose="020B0604030504040204" pitchFamily="50" charset="-128"/>
              </a:rPr>
              <a:t>貨客船の旅客</a:t>
            </a:r>
          </a:p>
          <a:p>
            <a:pPr marL="252000">
              <a:lnSpc>
                <a:spcPct val="150000"/>
              </a:lnSpc>
            </a:pPr>
            <a:r>
              <a:rPr lang="ja-JP" altLang="en-US" sz="4800" dirty="0">
                <a:latin typeface="メイリオ" panose="020B0604030504040204" pitchFamily="50" charset="-128"/>
                <a:ea typeface="メイリオ" panose="020B0604030504040204" pitchFamily="50" charset="-128"/>
              </a:rPr>
              <a:t>・</a:t>
            </a:r>
            <a:r>
              <a:rPr lang="ja-JP" altLang="ja-JP" sz="4800" dirty="0">
                <a:latin typeface="メイリオ" panose="020B0604030504040204" pitchFamily="50" charset="-128"/>
                <a:ea typeface="メイリオ" panose="020B0604030504040204" pitchFamily="50" charset="-128"/>
              </a:rPr>
              <a:t>新設診察室視察　　　　　</a:t>
            </a:r>
            <a:endParaRPr lang="en-US"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a:t>
            </a:r>
            <a:r>
              <a:rPr lang="ja-JP" altLang="ja-JP" sz="4800" dirty="0">
                <a:latin typeface="メイリオ" panose="020B0604030504040204" pitchFamily="50" charset="-128"/>
                <a:ea typeface="メイリオ" panose="020B0604030504040204" pitchFamily="50" charset="-128"/>
              </a:rPr>
              <a:t>竹垣に竹立てかける　</a:t>
            </a:r>
            <a:r>
              <a:rPr lang="en-US" altLang="ja-JP" sz="4800" dirty="0">
                <a:latin typeface="メイリオ" panose="020B0604030504040204" pitchFamily="50" charset="-128"/>
                <a:ea typeface="メイリオ" panose="020B0604030504040204" pitchFamily="50" charset="-128"/>
              </a:rPr>
              <a:t> </a:t>
            </a:r>
            <a:endParaRPr lang="ja-JP"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a:t>
            </a:r>
            <a:r>
              <a:rPr lang="ja-JP" altLang="ja-JP" sz="4800" dirty="0">
                <a:latin typeface="メイリオ" panose="020B0604030504040204" pitchFamily="50" charset="-128"/>
                <a:ea typeface="メイリオ" panose="020B0604030504040204" pitchFamily="50" charset="-128"/>
              </a:rPr>
              <a:t>生麦生米生卵　　</a:t>
            </a:r>
            <a:r>
              <a:rPr lang="en-US" altLang="ja-JP" sz="4800" dirty="0">
                <a:latin typeface="メイリオ" panose="020B0604030504040204" pitchFamily="50" charset="-128"/>
                <a:ea typeface="メイリオ" panose="020B0604030504040204" pitchFamily="50" charset="-128"/>
              </a:rPr>
              <a:t> </a:t>
            </a:r>
            <a:endParaRPr lang="ja-JP"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a:t>
            </a:r>
            <a:r>
              <a:rPr lang="ja-JP" altLang="ja-JP" sz="4800" dirty="0">
                <a:latin typeface="メイリオ" panose="020B0604030504040204" pitchFamily="50" charset="-128"/>
                <a:ea typeface="メイリオ" panose="020B0604030504040204" pitchFamily="50" charset="-128"/>
              </a:rPr>
              <a:t>椰子の実をひひが食い</a:t>
            </a:r>
            <a:endParaRPr lang="en-US"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　　　</a:t>
            </a:r>
            <a:r>
              <a:rPr lang="ja-JP" altLang="ja-JP" sz="4800" dirty="0">
                <a:latin typeface="メイリオ" panose="020B0604030504040204" pitchFamily="50" charset="-128"/>
                <a:ea typeface="メイリオ" panose="020B0604030504040204" pitchFamily="50" charset="-128"/>
              </a:rPr>
              <a:t>菱の実を獅子が食う</a:t>
            </a:r>
            <a:endParaRPr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060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07704" y="3212976"/>
            <a:ext cx="4824536" cy="400110"/>
          </a:xfrm>
          <a:prstGeom prst="rect">
            <a:avLst/>
          </a:prstGeom>
        </p:spPr>
        <p:txBody>
          <a:bodyPr wrap="square">
            <a:spAutoFit/>
          </a:bodyPr>
          <a:lstStyle/>
          <a:p>
            <a:r>
              <a:rPr lang="ja-JP" altLang="en-US" sz="2000" dirty="0">
                <a:latin typeface="HGS創英角ﾎﾟｯﾌﾟ体" pitchFamily="50" charset="-128"/>
                <a:ea typeface="HGS創英角ﾎﾟｯﾌﾟ体" pitchFamily="50" charset="-128"/>
              </a:rPr>
              <a:t>　</a:t>
            </a:r>
            <a:endParaRPr lang="en-US" altLang="ja-JP" sz="2000" dirty="0">
              <a:latin typeface="HGS創英角ﾎﾟｯﾌﾟ体" pitchFamily="50" charset="-128"/>
              <a:ea typeface="HGS創英角ﾎﾟｯﾌﾟ体" pitchFamily="50" charset="-128"/>
            </a:endParaRPr>
          </a:p>
        </p:txBody>
      </p:sp>
      <p:sp>
        <p:nvSpPr>
          <p:cNvPr id="8" name="正方形/長方形 7"/>
          <p:cNvSpPr/>
          <p:nvPr/>
        </p:nvSpPr>
        <p:spPr>
          <a:xfrm>
            <a:off x="251520" y="116632"/>
            <a:ext cx="9144000" cy="9048631"/>
          </a:xfrm>
          <a:prstGeom prst="rect">
            <a:avLst/>
          </a:prstGeom>
        </p:spPr>
        <p:txBody>
          <a:bodyPr wrap="square">
            <a:spAutoFit/>
          </a:bodyPr>
          <a:lstStyle/>
          <a:p>
            <a:pPr marL="252000">
              <a:lnSpc>
                <a:spcPct val="150000"/>
              </a:lnSpc>
            </a:pPr>
            <a:r>
              <a:rPr lang="ja-JP" altLang="en-US" sz="4800" dirty="0">
                <a:latin typeface="メイリオ" panose="020B0604030504040204" pitchFamily="50" charset="-128"/>
                <a:ea typeface="メイリオ" panose="020B0604030504040204" pitchFamily="50" charset="-128"/>
              </a:rPr>
              <a:t>・</a:t>
            </a:r>
            <a:r>
              <a:rPr lang="ja-JP" altLang="ja-JP" sz="4800" dirty="0">
                <a:latin typeface="メイリオ" panose="020B0604030504040204" pitchFamily="50" charset="-128"/>
                <a:ea typeface="メイリオ" panose="020B0604030504040204" pitchFamily="50" charset="-128"/>
              </a:rPr>
              <a:t>右に耳から耳輪を三つ</a:t>
            </a:r>
            <a:endParaRPr lang="en-US"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・柚子湯にゆったり</a:t>
            </a:r>
            <a:endParaRPr lang="en-US"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　　　　ゆらゆらゆれる</a:t>
            </a:r>
            <a:endParaRPr lang="ja-JP"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・ラクダの暖房</a:t>
            </a:r>
            <a:r>
              <a:rPr lang="ja-JP" altLang="ja-JP" sz="4800" dirty="0">
                <a:latin typeface="メイリオ" panose="020B0604030504040204" pitchFamily="50" charset="-128"/>
                <a:ea typeface="メイリオ" panose="020B0604030504040204" pitchFamily="50" charset="-128"/>
              </a:rPr>
              <a:t>　　　　　</a:t>
            </a:r>
            <a:endParaRPr lang="en-US"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・私は忘れられない</a:t>
            </a:r>
            <a:r>
              <a:rPr lang="ja-JP" altLang="ja-JP" sz="4800" dirty="0">
                <a:latin typeface="メイリオ" panose="020B0604030504040204" pitchFamily="50" charset="-128"/>
                <a:ea typeface="メイリオ" panose="020B0604030504040204" pitchFamily="50" charset="-128"/>
              </a:rPr>
              <a:t>　</a:t>
            </a:r>
            <a:r>
              <a:rPr lang="en-US" altLang="ja-JP" sz="4800" dirty="0">
                <a:latin typeface="メイリオ" panose="020B0604030504040204" pitchFamily="50" charset="-128"/>
                <a:ea typeface="メイリオ" panose="020B0604030504040204" pitchFamily="50" charset="-128"/>
              </a:rPr>
              <a:t> </a:t>
            </a:r>
            <a:endParaRPr lang="ja-JP" altLang="ja-JP" sz="4800" dirty="0">
              <a:latin typeface="メイリオ" panose="020B0604030504040204" pitchFamily="50" charset="-128"/>
              <a:ea typeface="メイリオ" panose="020B0604030504040204" pitchFamily="50" charset="-128"/>
            </a:endParaRPr>
          </a:p>
          <a:p>
            <a:pPr marL="252000">
              <a:lnSpc>
                <a:spcPct val="150000"/>
              </a:lnSpc>
            </a:pPr>
            <a:r>
              <a:rPr lang="ja-JP" altLang="en-US" sz="4800" dirty="0">
                <a:latin typeface="メイリオ" panose="020B0604030504040204" pitchFamily="50" charset="-128"/>
                <a:ea typeface="メイリオ" panose="020B0604030504040204" pitchFamily="50" charset="-128"/>
              </a:rPr>
              <a:t>・広げよう友達の輪</a:t>
            </a:r>
            <a:r>
              <a:rPr lang="ja-JP" altLang="ja-JP" sz="4800" dirty="0">
                <a:latin typeface="メイリオ" panose="020B0604030504040204" pitchFamily="50" charset="-128"/>
                <a:ea typeface="メイリオ" panose="020B0604030504040204" pitchFamily="50" charset="-128"/>
              </a:rPr>
              <a:t>　</a:t>
            </a:r>
            <a:r>
              <a:rPr lang="en-US" altLang="ja-JP" sz="4800" dirty="0">
                <a:latin typeface="メイリオ" panose="020B0604030504040204" pitchFamily="50" charset="-128"/>
                <a:ea typeface="メイリオ" panose="020B0604030504040204" pitchFamily="50" charset="-128"/>
              </a:rPr>
              <a:t> </a:t>
            </a:r>
            <a:endParaRPr lang="ja-JP" altLang="ja-JP" sz="4800" dirty="0">
              <a:latin typeface="メイリオ" panose="020B0604030504040204" pitchFamily="50" charset="-128"/>
              <a:ea typeface="メイリオ" panose="020B0604030504040204" pitchFamily="50" charset="-128"/>
            </a:endParaRPr>
          </a:p>
          <a:p>
            <a:pPr marL="252000">
              <a:lnSpc>
                <a:spcPct val="150000"/>
              </a:lnSpc>
            </a:pPr>
            <a:r>
              <a:rPr lang="en-US" altLang="ja-JP" sz="6000" dirty="0">
                <a:latin typeface="メイリオ" panose="020B0604030504040204" pitchFamily="50" charset="-128"/>
                <a:ea typeface="メイリオ" panose="020B0604030504040204" pitchFamily="50" charset="-128"/>
              </a:rPr>
              <a:t> </a:t>
            </a:r>
            <a:endParaRPr lang="ja-JP" altLang="ja-JP" sz="6000" dirty="0">
              <a:latin typeface="メイリオ" panose="020B0604030504040204" pitchFamily="50" charset="-128"/>
              <a:ea typeface="メイリオ" panose="020B0604030504040204" pitchFamily="50" charset="-128"/>
            </a:endParaRPr>
          </a:p>
          <a:p>
            <a:r>
              <a:rPr lang="ja-JP" altLang="ja-JP" sz="60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336239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7" y="1092591"/>
            <a:ext cx="10297145" cy="1254001"/>
          </a:xfrm>
        </p:spPr>
        <p:txBody>
          <a:bodyPr>
            <a:noAutofit/>
          </a:bodyPr>
          <a:lstStyle/>
          <a:p>
            <a:pPr algn="l"/>
            <a:r>
              <a:rPr lang="ja-JP" altLang="en-US" sz="4000" b="1" dirty="0">
                <a:latin typeface="メイリオ" panose="020B0604030504040204" pitchFamily="50" charset="-128"/>
                <a:ea typeface="メイリオ" panose="020B0604030504040204" pitchFamily="50" charset="-128"/>
              </a:rPr>
              <a:t>②伝わる話し方：論理的な構成　</a:t>
            </a:r>
            <a:endParaRPr lang="en-US" altLang="ja-JP" sz="4000" b="1" dirty="0">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71600" y="2420888"/>
            <a:ext cx="7776864" cy="406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308DBDB3-0646-4BD1-B2BA-DE6BE0ACD8CE}"/>
              </a:ext>
            </a:extLst>
          </p:cNvPr>
          <p:cNvSpPr/>
          <p:nvPr/>
        </p:nvSpPr>
        <p:spPr>
          <a:xfrm>
            <a:off x="2286000" y="3105835"/>
            <a:ext cx="4572000" cy="1292662"/>
          </a:xfrm>
          <a:prstGeom prst="rect">
            <a:avLst/>
          </a:prstGeom>
        </p:spPr>
        <p:txBody>
          <a:bodyPr>
            <a:spAutoFit/>
          </a:bodyPr>
          <a:lstStyle/>
          <a:p>
            <a:br>
              <a:rPr lang="en-US" altLang="ja-JP" sz="6000"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a:t>
            </a:r>
            <a:endParaRPr lang="ja-JP" altLang="en-US" dirty="0"/>
          </a:p>
        </p:txBody>
      </p:sp>
      <p:cxnSp>
        <p:nvCxnSpPr>
          <p:cNvPr id="8" name="直線コネクタ 7">
            <a:extLst>
              <a:ext uri="{FF2B5EF4-FFF2-40B4-BE49-F238E27FC236}">
                <a16:creationId xmlns:a16="http://schemas.microsoft.com/office/drawing/2014/main" id="{B06C248D-5BE6-46AE-9AB1-8397C2DE07D6}"/>
              </a:ext>
            </a:extLst>
          </p:cNvPr>
          <p:cNvCxnSpPr/>
          <p:nvPr/>
        </p:nvCxnSpPr>
        <p:spPr>
          <a:xfrm>
            <a:off x="179512" y="980728"/>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520B59C7-798B-4B9A-BD62-F1869FD9771B}"/>
              </a:ext>
            </a:extLst>
          </p:cNvPr>
          <p:cNvSpPr txBox="1">
            <a:spLocks/>
          </p:cNvSpPr>
          <p:nvPr/>
        </p:nvSpPr>
        <p:spPr>
          <a:xfrm>
            <a:off x="5303510" y="1636443"/>
            <a:ext cx="3681947" cy="1254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4000" b="1" dirty="0">
              <a:solidFill>
                <a:srgbClr val="FF0000"/>
              </a:solidFill>
              <a:latin typeface="富士ポップ" panose="040F0709000000000000" pitchFamily="49" charset="-128"/>
              <a:ea typeface="富士ポップ" panose="040F0709000000000000" pitchFamily="49" charset="-128"/>
            </a:endParaRPr>
          </a:p>
        </p:txBody>
      </p:sp>
      <p:sp>
        <p:nvSpPr>
          <p:cNvPr id="10" name="タイトル 1">
            <a:extLst>
              <a:ext uri="{FF2B5EF4-FFF2-40B4-BE49-F238E27FC236}">
                <a16:creationId xmlns:a16="http://schemas.microsoft.com/office/drawing/2014/main" id="{FE571EDC-D91A-482B-9D84-AE11580F8FF8}"/>
              </a:ext>
            </a:extLst>
          </p:cNvPr>
          <p:cNvSpPr txBox="1">
            <a:spLocks/>
          </p:cNvSpPr>
          <p:nvPr/>
        </p:nvSpPr>
        <p:spPr>
          <a:xfrm>
            <a:off x="250258" y="433752"/>
            <a:ext cx="9156886" cy="965611"/>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latin typeface="メイリオ" panose="020B0604030504040204" pitchFamily="50" charset="-128"/>
                <a:ea typeface="メイリオ" panose="020B0604030504040204" pitchFamily="50" charset="-128"/>
              </a:rPr>
              <a:t>３、伝わる声と話し方　</a:t>
            </a:r>
          </a:p>
        </p:txBody>
      </p:sp>
      <p:sp>
        <p:nvSpPr>
          <p:cNvPr id="12" name="テキスト ボックス 11">
            <a:extLst>
              <a:ext uri="{FF2B5EF4-FFF2-40B4-BE49-F238E27FC236}">
                <a16:creationId xmlns:a16="http://schemas.microsoft.com/office/drawing/2014/main" id="{DB568859-160B-47A0-8415-1F2016F1909E}"/>
              </a:ext>
            </a:extLst>
          </p:cNvPr>
          <p:cNvSpPr txBox="1"/>
          <p:nvPr/>
        </p:nvSpPr>
        <p:spPr>
          <a:xfrm>
            <a:off x="3101347" y="6021049"/>
            <a:ext cx="4855028" cy="707886"/>
          </a:xfrm>
          <a:prstGeom prst="rect">
            <a:avLst/>
          </a:prstGeom>
          <a:noFill/>
        </p:spPr>
        <p:txBody>
          <a:bodyPr wrap="square">
            <a:spAutoFit/>
          </a:bodyPr>
          <a:lstStyle/>
          <a:p>
            <a:r>
              <a:rPr lang="ja-JP" altLang="en-US" sz="4000" b="1" u="sng" dirty="0">
                <a:solidFill>
                  <a:srgbClr val="FF0000"/>
                </a:solidFill>
                <a:latin typeface="メイリオ" panose="020B0604030504040204" pitchFamily="50" charset="-128"/>
                <a:ea typeface="メイリオ" panose="020B0604030504040204" pitchFamily="50" charset="-128"/>
              </a:rPr>
              <a:t>心のスイッチ</a:t>
            </a:r>
            <a:endParaRPr lang="ja-JP" altLang="en-US" sz="4000" u="sng" dirty="0"/>
          </a:p>
        </p:txBody>
      </p:sp>
      <p:sp>
        <p:nvSpPr>
          <p:cNvPr id="13" name="サブタイトル 2">
            <a:extLst>
              <a:ext uri="{FF2B5EF4-FFF2-40B4-BE49-F238E27FC236}">
                <a16:creationId xmlns:a16="http://schemas.microsoft.com/office/drawing/2014/main" id="{DCD6EF34-9ADF-41C9-B0A2-170CD055A6CE}"/>
              </a:ext>
            </a:extLst>
          </p:cNvPr>
          <p:cNvSpPr>
            <a:spLocks noGrp="1"/>
          </p:cNvSpPr>
          <p:nvPr>
            <p:ph type="subTitle" idx="1"/>
          </p:nvPr>
        </p:nvSpPr>
        <p:spPr>
          <a:xfrm>
            <a:off x="515368" y="2257304"/>
            <a:ext cx="8496944" cy="4860540"/>
          </a:xfrm>
        </p:spPr>
        <p:txBody>
          <a:bodyPr>
            <a:normAutofit/>
          </a:bodyPr>
          <a:lstStyle/>
          <a:p>
            <a:pPr algn="l"/>
            <a:r>
              <a:rPr lang="en-US" altLang="ja-JP" sz="4000" b="1" dirty="0">
                <a:solidFill>
                  <a:schemeClr val="tx1"/>
                </a:solidFill>
                <a:latin typeface="メイリオ" panose="020B0604030504040204" pitchFamily="50" charset="-128"/>
                <a:ea typeface="メイリオ" panose="020B0604030504040204" pitchFamily="50" charset="-128"/>
              </a:rPr>
              <a:t>【PREP</a:t>
            </a:r>
            <a:r>
              <a:rPr lang="ja-JP" altLang="en-US" sz="4000" b="1" dirty="0">
                <a:solidFill>
                  <a:schemeClr val="tx1"/>
                </a:solidFill>
                <a:latin typeface="メイリオ" panose="020B0604030504040204" pitchFamily="50" charset="-128"/>
                <a:ea typeface="メイリオ" panose="020B0604030504040204" pitchFamily="50" charset="-128"/>
              </a:rPr>
              <a:t>法</a:t>
            </a:r>
            <a:r>
              <a:rPr lang="en-US" altLang="ja-JP" sz="4000" b="1" dirty="0">
                <a:solidFill>
                  <a:schemeClr val="tx1"/>
                </a:solidFill>
                <a:latin typeface="メイリオ" panose="020B0604030504040204" pitchFamily="50" charset="-128"/>
                <a:ea typeface="メイリオ"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rPr>
              <a:t>　　　</a:t>
            </a:r>
            <a:r>
              <a:rPr lang="ja-JP" altLang="en-US" sz="3600" b="1" dirty="0">
                <a:solidFill>
                  <a:srgbClr val="FF0000"/>
                </a:solidFill>
                <a:latin typeface="メイリオ" panose="020B0604030504040204" pitchFamily="50" charset="-128"/>
                <a:ea typeface="メイリオ" panose="020B0604030504040204" pitchFamily="50" charset="-128"/>
              </a:rPr>
              <a:t>面接でも使える！</a:t>
            </a:r>
            <a:endParaRPr lang="en-US" altLang="ja-JP" sz="3600" b="1" dirty="0">
              <a:solidFill>
                <a:srgbClr val="FF0000"/>
              </a:solidFill>
              <a:latin typeface="メイリオ" panose="020B0604030504040204" pitchFamily="50" charset="-128"/>
              <a:ea typeface="メイリオ" panose="020B0604030504040204" pitchFamily="50" charset="-128"/>
            </a:endParaRPr>
          </a:p>
          <a:p>
            <a:pPr algn="l"/>
            <a:r>
              <a:rPr lang="ja-JP" altLang="ja-JP" b="1" dirty="0">
                <a:solidFill>
                  <a:schemeClr val="tx1"/>
                </a:solidFill>
              </a:rPr>
              <a:t>わかりやすく、簡潔、説得力</a:t>
            </a:r>
            <a:r>
              <a:rPr lang="en-US" altLang="ja-JP" b="1" dirty="0">
                <a:solidFill>
                  <a:schemeClr val="tx1"/>
                </a:solidFill>
              </a:rPr>
              <a:t>UP</a:t>
            </a:r>
            <a:r>
              <a:rPr lang="ja-JP" altLang="ja-JP" b="1" dirty="0">
                <a:solidFill>
                  <a:schemeClr val="tx1"/>
                </a:solidFill>
              </a:rPr>
              <a:t>！</a:t>
            </a:r>
            <a:endParaRPr lang="en-US" altLang="ja-JP" b="1" dirty="0">
              <a:solidFill>
                <a:schemeClr val="tx1"/>
              </a:solidFill>
            </a:endParaRPr>
          </a:p>
          <a:p>
            <a:pPr algn="l"/>
            <a:r>
              <a:rPr lang="ja-JP" altLang="en-US" b="1" dirty="0">
                <a:solidFill>
                  <a:schemeClr val="tx1"/>
                </a:solidFill>
              </a:rPr>
              <a:t>　　　　</a:t>
            </a:r>
            <a:r>
              <a:rPr lang="ja-JP" altLang="ja-JP" b="1" dirty="0">
                <a:solidFill>
                  <a:schemeClr val="tx1"/>
                </a:solidFill>
              </a:rPr>
              <a:t> </a:t>
            </a:r>
            <a:r>
              <a:rPr lang="en-US" altLang="ja-JP" b="1" dirty="0">
                <a:solidFill>
                  <a:schemeClr val="tx1"/>
                </a:solidFill>
              </a:rPr>
              <a:t>P</a:t>
            </a:r>
            <a:r>
              <a:rPr lang="ja-JP" altLang="ja-JP" b="1" dirty="0">
                <a:solidFill>
                  <a:schemeClr val="tx1"/>
                </a:solidFill>
              </a:rPr>
              <a:t>　：　まず結論（</a:t>
            </a:r>
            <a:r>
              <a:rPr lang="en-US" altLang="ja-JP" b="1" dirty="0">
                <a:solidFill>
                  <a:schemeClr val="tx1"/>
                </a:solidFill>
              </a:rPr>
              <a:t>Point</a:t>
            </a:r>
            <a:r>
              <a:rPr lang="ja-JP" altLang="ja-JP" b="1" dirty="0">
                <a:solidFill>
                  <a:schemeClr val="tx1"/>
                </a:solidFill>
              </a:rPr>
              <a:t>）を述べて、</a:t>
            </a:r>
          </a:p>
          <a:p>
            <a:pPr fontAlgn="base"/>
            <a:r>
              <a:rPr lang="en-US" altLang="ja-JP" b="1" dirty="0">
                <a:solidFill>
                  <a:schemeClr val="tx1"/>
                </a:solidFill>
              </a:rPr>
              <a:t>R</a:t>
            </a:r>
            <a:r>
              <a:rPr lang="ja-JP" altLang="ja-JP" b="1" dirty="0">
                <a:solidFill>
                  <a:schemeClr val="tx1"/>
                </a:solidFill>
              </a:rPr>
              <a:t>　：　次に理由（</a:t>
            </a:r>
            <a:r>
              <a:rPr lang="en-US" altLang="ja-JP" b="1" dirty="0">
                <a:solidFill>
                  <a:schemeClr val="tx1"/>
                </a:solidFill>
              </a:rPr>
              <a:t>Reason</a:t>
            </a:r>
            <a:r>
              <a:rPr lang="ja-JP" altLang="ja-JP" b="1" dirty="0">
                <a:solidFill>
                  <a:schemeClr val="tx1"/>
                </a:solidFill>
              </a:rPr>
              <a:t>）を説明し、</a:t>
            </a:r>
          </a:p>
          <a:p>
            <a:pPr fontAlgn="base"/>
            <a:r>
              <a:rPr lang="ja-JP" altLang="en-US" b="1" dirty="0">
                <a:solidFill>
                  <a:schemeClr val="tx1"/>
                </a:solidFill>
              </a:rPr>
              <a:t>　　　</a:t>
            </a:r>
            <a:r>
              <a:rPr lang="en-US" altLang="ja-JP" b="1" dirty="0">
                <a:solidFill>
                  <a:schemeClr val="tx1"/>
                </a:solidFill>
              </a:rPr>
              <a:t> E</a:t>
            </a:r>
            <a:r>
              <a:rPr lang="ja-JP" altLang="ja-JP" b="1" dirty="0">
                <a:solidFill>
                  <a:schemeClr val="tx1"/>
                </a:solidFill>
              </a:rPr>
              <a:t>　：　具体的な例（</a:t>
            </a:r>
            <a:r>
              <a:rPr lang="en-US" altLang="ja-JP" b="1" dirty="0">
                <a:solidFill>
                  <a:schemeClr val="tx1"/>
                </a:solidFill>
              </a:rPr>
              <a:t>Example</a:t>
            </a:r>
            <a:r>
              <a:rPr lang="ja-JP" altLang="ja-JP" b="1" dirty="0">
                <a:solidFill>
                  <a:schemeClr val="tx1"/>
                </a:solidFill>
              </a:rPr>
              <a:t>）を出した後、</a:t>
            </a:r>
          </a:p>
          <a:p>
            <a:pPr fontAlgn="base"/>
            <a:r>
              <a:rPr lang="en-US" altLang="ja-JP" b="1" dirty="0">
                <a:solidFill>
                  <a:schemeClr val="tx1"/>
                </a:solidFill>
              </a:rPr>
              <a:t> P</a:t>
            </a:r>
            <a:r>
              <a:rPr lang="ja-JP" altLang="ja-JP" b="1" dirty="0">
                <a:solidFill>
                  <a:schemeClr val="tx1"/>
                </a:solidFill>
              </a:rPr>
              <a:t>　：　最後にまとめ（</a:t>
            </a:r>
            <a:r>
              <a:rPr lang="en-US" altLang="ja-JP" b="1" dirty="0">
                <a:solidFill>
                  <a:schemeClr val="tx1"/>
                </a:solidFill>
              </a:rPr>
              <a:t>Point</a:t>
            </a:r>
            <a:r>
              <a:rPr lang="ja-JP" altLang="ja-JP" b="1" dirty="0">
                <a:solidFill>
                  <a:schemeClr val="tx1"/>
                </a:solidFill>
              </a:rPr>
              <a:t>）を述べる</a:t>
            </a:r>
          </a:p>
          <a:p>
            <a:pPr algn="l"/>
            <a:endParaRPr lang="en-US" altLang="ja-JP" sz="3600" b="1" dirty="0">
              <a:solidFill>
                <a:schemeClr val="tx1"/>
              </a:solidFill>
              <a:latin typeface="メイリオ" panose="020B0604030504040204" pitchFamily="50" charset="-128"/>
              <a:ea typeface="メイリオ" panose="020B0604030504040204" pitchFamily="50" charset="-128"/>
            </a:endParaRPr>
          </a:p>
          <a:p>
            <a:pPr algn="l"/>
            <a:endParaRPr lang="en-US" altLang="ja-JP" sz="36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929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38EE5A08-2AD5-4632-91C6-93BD3169B99E}"/>
              </a:ext>
            </a:extLst>
          </p:cNvPr>
          <p:cNvSpPr/>
          <p:nvPr/>
        </p:nvSpPr>
        <p:spPr>
          <a:xfrm>
            <a:off x="536390" y="5253220"/>
            <a:ext cx="8071220" cy="125388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8BCD2D7E-117D-42E1-8DC8-81F735D060F8}"/>
              </a:ext>
            </a:extLst>
          </p:cNvPr>
          <p:cNvSpPr/>
          <p:nvPr/>
        </p:nvSpPr>
        <p:spPr>
          <a:xfrm>
            <a:off x="4431651" y="2515099"/>
            <a:ext cx="2038713" cy="1848223"/>
          </a:xfrm>
          <a:prstGeom prst="wedgeRoundRectCallout">
            <a:avLst>
              <a:gd name="adj1" fmla="val -5282"/>
              <a:gd name="adj2" fmla="val -60480"/>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吹き出し: 角を丸めた四角形 12">
            <a:extLst>
              <a:ext uri="{FF2B5EF4-FFF2-40B4-BE49-F238E27FC236}">
                <a16:creationId xmlns:a16="http://schemas.microsoft.com/office/drawing/2014/main" id="{C09D4EB7-7446-4B31-AFD0-102A517A85D2}"/>
              </a:ext>
            </a:extLst>
          </p:cNvPr>
          <p:cNvSpPr/>
          <p:nvPr/>
        </p:nvSpPr>
        <p:spPr>
          <a:xfrm>
            <a:off x="2411760" y="2581893"/>
            <a:ext cx="2038714" cy="1466794"/>
          </a:xfrm>
          <a:prstGeom prst="wedgeRoundRectCallout">
            <a:avLst>
              <a:gd name="adj1" fmla="val -5282"/>
              <a:gd name="adj2" fmla="val -60480"/>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吹き出し: 角を丸めた四角形 11">
            <a:extLst>
              <a:ext uri="{FF2B5EF4-FFF2-40B4-BE49-F238E27FC236}">
                <a16:creationId xmlns:a16="http://schemas.microsoft.com/office/drawing/2014/main" id="{5E7BAF46-B02F-4D8B-894F-96B0D8C48760}"/>
              </a:ext>
            </a:extLst>
          </p:cNvPr>
          <p:cNvSpPr/>
          <p:nvPr/>
        </p:nvSpPr>
        <p:spPr>
          <a:xfrm>
            <a:off x="6498063" y="2579285"/>
            <a:ext cx="2456584" cy="1674107"/>
          </a:xfrm>
          <a:prstGeom prst="wedgeRoundRectCallout">
            <a:avLst>
              <a:gd name="adj1" fmla="val -22565"/>
              <a:gd name="adj2" fmla="val -64478"/>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吹き出し: 角を丸めた四角形 10">
            <a:extLst>
              <a:ext uri="{FF2B5EF4-FFF2-40B4-BE49-F238E27FC236}">
                <a16:creationId xmlns:a16="http://schemas.microsoft.com/office/drawing/2014/main" id="{3BD395B0-BF18-4B06-82A7-508E3CA9ECD4}"/>
              </a:ext>
            </a:extLst>
          </p:cNvPr>
          <p:cNvSpPr/>
          <p:nvPr/>
        </p:nvSpPr>
        <p:spPr>
          <a:xfrm>
            <a:off x="185457" y="2543423"/>
            <a:ext cx="2236510" cy="1895734"/>
          </a:xfrm>
          <a:prstGeom prst="wedgeRoundRectCallout">
            <a:avLst>
              <a:gd name="adj1" fmla="val -5282"/>
              <a:gd name="adj2" fmla="val -60480"/>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 name="タイトル 1"/>
          <p:cNvSpPr>
            <a:spLocks noGrp="1"/>
          </p:cNvSpPr>
          <p:nvPr>
            <p:ph type="title"/>
          </p:nvPr>
        </p:nvSpPr>
        <p:spPr>
          <a:xfrm>
            <a:off x="928938" y="319756"/>
            <a:ext cx="8229600" cy="1143000"/>
          </a:xfrm>
        </p:spPr>
        <p:txBody>
          <a:bodyPr>
            <a:normAutofit/>
          </a:bodyPr>
          <a:lstStyle/>
          <a:p>
            <a:pPr algn="l">
              <a:lnSpc>
                <a:spcPct val="150000"/>
              </a:lnSpc>
            </a:pP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コミュニケーションのプロセス</a:t>
            </a:r>
            <a:r>
              <a:rPr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sp>
        <p:nvSpPr>
          <p:cNvPr id="5" name="スマイル 4"/>
          <p:cNvSpPr/>
          <p:nvPr/>
        </p:nvSpPr>
        <p:spPr>
          <a:xfrm>
            <a:off x="113812" y="1523690"/>
            <a:ext cx="697856" cy="864096"/>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マイル 7"/>
          <p:cNvSpPr/>
          <p:nvPr/>
        </p:nvSpPr>
        <p:spPr>
          <a:xfrm>
            <a:off x="8064388" y="1505275"/>
            <a:ext cx="792088" cy="864096"/>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839504" y="1523690"/>
            <a:ext cx="7344816" cy="7193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600" dirty="0">
                <a:latin typeface="HGP創英角ﾎﾟｯﾌﾟ体" panose="040B0A00000000000000" pitchFamily="50" charset="-128"/>
                <a:ea typeface="HGP創英角ﾎﾟｯﾌﾟ体" panose="040B0A00000000000000" pitchFamily="50" charset="-128"/>
              </a:rPr>
              <a:t>記号化　→送信　→受信　→解読化</a:t>
            </a:r>
          </a:p>
        </p:txBody>
      </p:sp>
      <p:sp>
        <p:nvSpPr>
          <p:cNvPr id="3" name="正方形/長方形 2">
            <a:extLst>
              <a:ext uri="{FF2B5EF4-FFF2-40B4-BE49-F238E27FC236}">
                <a16:creationId xmlns:a16="http://schemas.microsoft.com/office/drawing/2014/main" id="{9CD8B27E-E992-4257-AE0A-B702A2AB317B}"/>
              </a:ext>
            </a:extLst>
          </p:cNvPr>
          <p:cNvSpPr/>
          <p:nvPr/>
        </p:nvSpPr>
        <p:spPr>
          <a:xfrm>
            <a:off x="185457" y="2766360"/>
            <a:ext cx="1980029" cy="1661993"/>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rPr>
              <a:t>・言語化</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・頭で言葉</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を選択</a:t>
            </a:r>
            <a:endParaRPr lang="en-US" altLang="ja-JP" sz="2800" b="1" dirty="0">
              <a:latin typeface="メイリオ" panose="020B0604030504040204" pitchFamily="50" charset="-128"/>
              <a:ea typeface="メイリオ" panose="020B0604030504040204" pitchFamily="50" charset="-128"/>
            </a:endParaRPr>
          </a:p>
          <a:p>
            <a:endParaRPr lang="ja-JP" altLang="en-US" dirty="0"/>
          </a:p>
        </p:txBody>
      </p:sp>
      <p:sp>
        <p:nvSpPr>
          <p:cNvPr id="4" name="正方形/長方形 3">
            <a:extLst>
              <a:ext uri="{FF2B5EF4-FFF2-40B4-BE49-F238E27FC236}">
                <a16:creationId xmlns:a16="http://schemas.microsoft.com/office/drawing/2014/main" id="{AC53F325-0B08-45E1-A543-098C79E74648}"/>
              </a:ext>
            </a:extLst>
          </p:cNvPr>
          <p:cNvSpPr/>
          <p:nvPr/>
        </p:nvSpPr>
        <p:spPr>
          <a:xfrm>
            <a:off x="2449666" y="2797790"/>
            <a:ext cx="2356637" cy="954107"/>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・行動</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・声に出す</a:t>
            </a:r>
            <a:endParaRPr lang="en-US" altLang="ja-JP" sz="28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B692949E-39A5-46D8-B0B9-2303D645A701}"/>
              </a:ext>
            </a:extLst>
          </p:cNvPr>
          <p:cNvSpPr/>
          <p:nvPr/>
        </p:nvSpPr>
        <p:spPr>
          <a:xfrm>
            <a:off x="4395579" y="2812087"/>
            <a:ext cx="2654853" cy="1384995"/>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・行動</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・目と耳で</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聞く</a:t>
            </a:r>
            <a:endParaRPr lang="en-US" altLang="ja-JP" sz="2800"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49E44D10-0FE7-415D-9433-AF06A4679AC3}"/>
              </a:ext>
            </a:extLst>
          </p:cNvPr>
          <p:cNvSpPr/>
          <p:nvPr/>
        </p:nvSpPr>
        <p:spPr>
          <a:xfrm>
            <a:off x="6194048" y="2691394"/>
            <a:ext cx="4572000" cy="1446550"/>
          </a:xfrm>
          <a:prstGeom prst="rect">
            <a:avLst/>
          </a:prstGeom>
        </p:spPr>
        <p:txBody>
          <a:bodyPr>
            <a:spAutoFit/>
          </a:bodyPr>
          <a:lstStyle/>
          <a:p>
            <a:r>
              <a:rPr lang="ja-JP" altLang="en-US" sz="32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・頭で</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メッセージを</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読む</a:t>
            </a:r>
            <a:endParaRPr lang="en-US" altLang="ja-JP" sz="2800" b="1" dirty="0">
              <a:latin typeface="メイリオ" panose="020B0604030504040204" pitchFamily="50" charset="-128"/>
              <a:ea typeface="メイリオ" panose="020B0604030504040204" pitchFamily="50" charset="-128"/>
            </a:endParaRPr>
          </a:p>
        </p:txBody>
      </p:sp>
      <p:sp>
        <p:nvSpPr>
          <p:cNvPr id="15" name="Rectangle 4">
            <a:extLst>
              <a:ext uri="{FF2B5EF4-FFF2-40B4-BE49-F238E27FC236}">
                <a16:creationId xmlns:a16="http://schemas.microsoft.com/office/drawing/2014/main" id="{59A279DE-7975-4096-9779-1BF4F3E6D7E1}"/>
              </a:ext>
            </a:extLst>
          </p:cNvPr>
          <p:cNvSpPr>
            <a:spLocks noChangeArrowheads="1"/>
          </p:cNvSpPr>
          <p:nvPr/>
        </p:nvSpPr>
        <p:spPr bwMode="auto">
          <a:xfrm>
            <a:off x="1487295" y="5881814"/>
            <a:ext cx="6973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400" b="1" dirty="0">
                <a:latin typeface="メイリオ" panose="020B0604030504040204" pitchFamily="50" charset="-128"/>
                <a:ea typeface="メイリオ" panose="020B0604030504040204" pitchFamily="50" charset="-128"/>
                <a:cs typeface="ＭＳ Ｐゴシック" pitchFamily="50" charset="-128"/>
              </a:rPr>
              <a:t>　</a:t>
            </a:r>
            <a:endParaRPr kumimoji="1" lang="ja-JP" altLang="ja-JP"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itchFamily="50" charset="-128"/>
            </a:endParaRPr>
          </a:p>
        </p:txBody>
      </p:sp>
      <p:sp>
        <p:nvSpPr>
          <p:cNvPr id="17" name="正方形/長方形 16">
            <a:extLst>
              <a:ext uri="{FF2B5EF4-FFF2-40B4-BE49-F238E27FC236}">
                <a16:creationId xmlns:a16="http://schemas.microsoft.com/office/drawing/2014/main" id="{A9402DC9-FC6D-4AD6-AE69-4CCB80BBA66B}"/>
              </a:ext>
            </a:extLst>
          </p:cNvPr>
          <p:cNvSpPr/>
          <p:nvPr/>
        </p:nvSpPr>
        <p:spPr>
          <a:xfrm>
            <a:off x="1898364" y="4746235"/>
            <a:ext cx="9144000" cy="584775"/>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cs typeface="ＭＳ Ｐゴシック" pitchFamily="50" charset="-128"/>
              </a:rPr>
              <a:t>コミュニケーションの種類</a:t>
            </a:r>
            <a:endParaRPr lang="ja-JP" altLang="en-US" sz="3200" dirty="0"/>
          </a:p>
        </p:txBody>
      </p:sp>
      <p:sp>
        <p:nvSpPr>
          <p:cNvPr id="7" name="正方形/長方形 6">
            <a:extLst>
              <a:ext uri="{FF2B5EF4-FFF2-40B4-BE49-F238E27FC236}">
                <a16:creationId xmlns:a16="http://schemas.microsoft.com/office/drawing/2014/main" id="{6061A15E-A1FD-4E52-86BB-C5EDC96FA0DC}"/>
              </a:ext>
            </a:extLst>
          </p:cNvPr>
          <p:cNvSpPr/>
          <p:nvPr/>
        </p:nvSpPr>
        <p:spPr>
          <a:xfrm>
            <a:off x="683568" y="5400692"/>
            <a:ext cx="9144000" cy="1077218"/>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cs typeface="ＭＳ Ｐゴシック" pitchFamily="50" charset="-128"/>
              </a:rPr>
              <a:t>★非言語コミュニケーション：視覚・聴覚</a:t>
            </a:r>
            <a:endParaRPr lang="en-US" altLang="ja-JP" sz="3200" b="1" dirty="0">
              <a:latin typeface="メイリオ" panose="020B0604030504040204" pitchFamily="50" charset="-128"/>
              <a:ea typeface="メイリオ" panose="020B0604030504040204" pitchFamily="50" charset="-128"/>
              <a:cs typeface="ＭＳ Ｐゴシック" pitchFamily="50" charset="-128"/>
            </a:endParaRPr>
          </a:p>
          <a:p>
            <a:r>
              <a:rPr lang="ja-JP" altLang="en-US" sz="3200" b="1" dirty="0">
                <a:latin typeface="メイリオ" panose="020B0604030504040204" pitchFamily="50" charset="-128"/>
                <a:ea typeface="メイリオ" panose="020B0604030504040204" pitchFamily="50" charset="-128"/>
              </a:rPr>
              <a:t>★言語コミュニケーション　：言葉</a:t>
            </a:r>
            <a:endParaRPr lang="ja-JP" altLang="en-US" sz="3200" dirty="0"/>
          </a:p>
        </p:txBody>
      </p:sp>
    </p:spTree>
    <p:extLst>
      <p:ext uri="{BB962C8B-B14F-4D97-AF65-F5344CB8AC3E}">
        <p14:creationId xmlns:p14="http://schemas.microsoft.com/office/powerpoint/2010/main" val="2722277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AF96150-374C-4580-BCDD-8C8B52281520}"/>
              </a:ext>
            </a:extLst>
          </p:cNvPr>
          <p:cNvSpPr/>
          <p:nvPr/>
        </p:nvSpPr>
        <p:spPr>
          <a:xfrm>
            <a:off x="521094" y="764704"/>
            <a:ext cx="7632848" cy="584775"/>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　　　　</a:t>
            </a:r>
          </a:p>
        </p:txBody>
      </p:sp>
      <p:sp>
        <p:nvSpPr>
          <p:cNvPr id="5" name="正方形/長方形 4">
            <a:extLst>
              <a:ext uri="{FF2B5EF4-FFF2-40B4-BE49-F238E27FC236}">
                <a16:creationId xmlns:a16="http://schemas.microsoft.com/office/drawing/2014/main" id="{BD821DA7-B097-4B37-8E26-51D46EF2F7E7}"/>
              </a:ext>
            </a:extLst>
          </p:cNvPr>
          <p:cNvSpPr/>
          <p:nvPr/>
        </p:nvSpPr>
        <p:spPr>
          <a:xfrm>
            <a:off x="507520" y="764704"/>
            <a:ext cx="8892480" cy="6863417"/>
          </a:xfrm>
          <a:prstGeom prst="rect">
            <a:avLst/>
          </a:prstGeom>
        </p:spPr>
        <p:txBody>
          <a:bodyPr wrap="square">
            <a:spAutoFit/>
          </a:bodyPr>
          <a:lstStyle/>
          <a:p>
            <a:r>
              <a:rPr lang="ja-JP" altLang="en-US" sz="4000" b="1" dirty="0">
                <a:latin typeface="メイリオ" panose="020B0604030504040204" pitchFamily="50" charset="-128"/>
                <a:ea typeface="メイリオ" panose="020B0604030504040204" pitchFamily="50" charset="-128"/>
              </a:rPr>
              <a:t> ★話し方のポイント</a:t>
            </a:r>
            <a:endParaRPr lang="en-US" altLang="ja-JP" sz="4000" b="1" dirty="0">
              <a:latin typeface="メイリオ" panose="020B0604030504040204" pitchFamily="50" charset="-128"/>
              <a:ea typeface="メイリオ" panose="020B0604030504040204" pitchFamily="50" charset="-128"/>
            </a:endParaRPr>
          </a:p>
          <a:p>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・相手の「目」を見る</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・正確＆簡潔＆具体的に</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・声の大きさは十分か</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・相手が求めている情報提供が</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できたか</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「え～」言葉のひげ</a:t>
            </a:r>
            <a:r>
              <a:rPr lang="en-US" altLang="ja-JP" sz="4000" b="1" dirty="0">
                <a:latin typeface="メイリオ" panose="020B0604030504040204" pitchFamily="50" charset="-128"/>
                <a:ea typeface="メイリオ" panose="020B0604030504040204" pitchFamily="50" charset="-128"/>
              </a:rPr>
              <a:t>×</a:t>
            </a:r>
          </a:p>
          <a:p>
            <a:r>
              <a:rPr lang="en-US" altLang="ja-JP" sz="4000" b="1"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　</a:t>
            </a:r>
            <a:r>
              <a:rPr lang="en-US" altLang="ja-JP" sz="4000" b="1" dirty="0">
                <a:latin typeface="メイリオ" panose="020B0604030504040204" pitchFamily="50" charset="-128"/>
                <a:ea typeface="メイリオ" panose="020B0604030504040204" pitchFamily="50" charset="-128"/>
              </a:rPr>
              <a:t>  </a:t>
            </a:r>
          </a:p>
          <a:p>
            <a:r>
              <a:rPr lang="ja-JP" altLang="en-US" sz="4000" b="1" dirty="0">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　　</a:t>
            </a:r>
            <a:endParaRPr lang="en-US" altLang="ja-JP" sz="4000" dirty="0">
              <a:latin typeface="HGS創英角ﾎﾟｯﾌﾟ体" pitchFamily="50" charset="-128"/>
              <a:ea typeface="HGS創英角ﾎﾟｯﾌﾟ体" pitchFamily="50" charset="-128"/>
            </a:endParaRPr>
          </a:p>
        </p:txBody>
      </p:sp>
      <p:cxnSp>
        <p:nvCxnSpPr>
          <p:cNvPr id="3" name="直線コネクタ 2">
            <a:extLst>
              <a:ext uri="{FF2B5EF4-FFF2-40B4-BE49-F238E27FC236}">
                <a16:creationId xmlns:a16="http://schemas.microsoft.com/office/drawing/2014/main" id="{08AB2BC9-0903-46B8-A7D0-D82B36CF11B8}"/>
              </a:ext>
            </a:extLst>
          </p:cNvPr>
          <p:cNvCxnSpPr>
            <a:cxnSpLocks/>
          </p:cNvCxnSpPr>
          <p:nvPr/>
        </p:nvCxnSpPr>
        <p:spPr>
          <a:xfrm flipV="1">
            <a:off x="737118" y="1349479"/>
            <a:ext cx="4770986" cy="2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550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AF96150-374C-4580-BCDD-8C8B52281520}"/>
              </a:ext>
            </a:extLst>
          </p:cNvPr>
          <p:cNvSpPr/>
          <p:nvPr/>
        </p:nvSpPr>
        <p:spPr>
          <a:xfrm>
            <a:off x="521094" y="764704"/>
            <a:ext cx="7632848" cy="584775"/>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rPr>
              <a:t>　　　　</a:t>
            </a:r>
          </a:p>
        </p:txBody>
      </p:sp>
      <p:sp>
        <p:nvSpPr>
          <p:cNvPr id="5" name="正方形/長方形 4">
            <a:extLst>
              <a:ext uri="{FF2B5EF4-FFF2-40B4-BE49-F238E27FC236}">
                <a16:creationId xmlns:a16="http://schemas.microsoft.com/office/drawing/2014/main" id="{BD821DA7-B097-4B37-8E26-51D46EF2F7E7}"/>
              </a:ext>
            </a:extLst>
          </p:cNvPr>
          <p:cNvSpPr/>
          <p:nvPr/>
        </p:nvSpPr>
        <p:spPr>
          <a:xfrm>
            <a:off x="497503" y="1057091"/>
            <a:ext cx="8892480" cy="6247864"/>
          </a:xfrm>
          <a:prstGeom prst="rect">
            <a:avLst/>
          </a:prstGeom>
        </p:spPr>
        <p:txBody>
          <a:bodyPr wrap="square">
            <a:spAutoFit/>
          </a:bodyPr>
          <a:lstStyle/>
          <a:p>
            <a:r>
              <a:rPr lang="ja-JP" altLang="en-US" sz="4000" b="1" dirty="0">
                <a:latin typeface="メイリオ" panose="020B0604030504040204" pitchFamily="50" charset="-128"/>
                <a:ea typeface="メイリオ" panose="020B0604030504040204" pitchFamily="50" charset="-128"/>
              </a:rPr>
              <a:t> ★聴き方のポイント</a:t>
            </a:r>
            <a:endParaRPr lang="en-US" altLang="ja-JP" sz="4000" b="1" dirty="0">
              <a:latin typeface="メイリオ" panose="020B0604030504040204" pitchFamily="50" charset="-128"/>
              <a:ea typeface="メイリオ" panose="020B0604030504040204" pitchFamily="50" charset="-128"/>
            </a:endParaRPr>
          </a:p>
          <a:p>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・相手の「目」を見る</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・話を最後まで聞く</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・相手の話の真意を聞く</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・話しやすい雰囲気を作る</a:t>
            </a:r>
            <a:endParaRPr lang="en-US" altLang="ja-JP" sz="4000" b="1" dirty="0">
              <a:latin typeface="メイリオ" panose="020B0604030504040204" pitchFamily="50" charset="-128"/>
              <a:ea typeface="メイリオ" panose="020B0604030504040204" pitchFamily="50" charset="-128"/>
            </a:endParaRPr>
          </a:p>
          <a:p>
            <a:endParaRPr lang="en-US" altLang="ja-JP" sz="4000" b="1" dirty="0">
              <a:latin typeface="メイリオ" panose="020B0604030504040204" pitchFamily="50" charset="-128"/>
              <a:ea typeface="メイリオ" panose="020B0604030504040204" pitchFamily="50" charset="-128"/>
            </a:endParaRPr>
          </a:p>
          <a:p>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うなずき＆相づちも重要な要素</a:t>
            </a:r>
            <a:r>
              <a:rPr lang="en-US" altLang="ja-JP" sz="4000" b="1" dirty="0">
                <a:latin typeface="メイリオ" panose="020B0604030504040204" pitchFamily="50" charset="-128"/>
                <a:ea typeface="メイリオ" panose="020B0604030504040204" pitchFamily="50" charset="-128"/>
              </a:rPr>
              <a:t>‼</a:t>
            </a:r>
          </a:p>
          <a:p>
            <a:r>
              <a:rPr lang="ja-JP" altLang="en-US" sz="4000" b="1" dirty="0">
                <a:latin typeface="メイリオ" panose="020B0604030504040204" pitchFamily="50" charset="-128"/>
                <a:ea typeface="メイリオ" panose="020B0604030504040204" pitchFamily="50" charset="-128"/>
              </a:rPr>
              <a:t>　　　</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　　</a:t>
            </a:r>
            <a:endParaRPr lang="en-US" altLang="ja-JP" sz="4000" dirty="0">
              <a:latin typeface="HGS創英角ﾎﾟｯﾌﾟ体" pitchFamily="50" charset="-128"/>
              <a:ea typeface="HGS創英角ﾎﾟｯﾌﾟ体" pitchFamily="50" charset="-128"/>
            </a:endParaRPr>
          </a:p>
        </p:txBody>
      </p:sp>
      <p:cxnSp>
        <p:nvCxnSpPr>
          <p:cNvPr id="3" name="直線コネクタ 2">
            <a:extLst>
              <a:ext uri="{FF2B5EF4-FFF2-40B4-BE49-F238E27FC236}">
                <a16:creationId xmlns:a16="http://schemas.microsoft.com/office/drawing/2014/main" id="{08AB2BC9-0903-46B8-A7D0-D82B36CF11B8}"/>
              </a:ext>
            </a:extLst>
          </p:cNvPr>
          <p:cNvCxnSpPr>
            <a:cxnSpLocks/>
          </p:cNvCxnSpPr>
          <p:nvPr/>
        </p:nvCxnSpPr>
        <p:spPr>
          <a:xfrm flipV="1">
            <a:off x="827584" y="1641866"/>
            <a:ext cx="4770986" cy="2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795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971600" y="2420888"/>
            <a:ext cx="7776864" cy="4063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308DBDB3-0646-4BD1-B2BA-DE6BE0ACD8CE}"/>
              </a:ext>
            </a:extLst>
          </p:cNvPr>
          <p:cNvSpPr/>
          <p:nvPr/>
        </p:nvSpPr>
        <p:spPr>
          <a:xfrm>
            <a:off x="2286000" y="3105835"/>
            <a:ext cx="4572000" cy="1292662"/>
          </a:xfrm>
          <a:prstGeom prst="rect">
            <a:avLst/>
          </a:prstGeom>
        </p:spPr>
        <p:txBody>
          <a:bodyPr>
            <a:spAutoFit/>
          </a:bodyPr>
          <a:lstStyle/>
          <a:p>
            <a:br>
              <a:rPr lang="en-US" altLang="ja-JP" sz="6000"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　　</a:t>
            </a:r>
            <a:endParaRPr lang="ja-JP" altLang="en-US" dirty="0"/>
          </a:p>
        </p:txBody>
      </p:sp>
      <p:sp>
        <p:nvSpPr>
          <p:cNvPr id="10" name="タイトル 1">
            <a:extLst>
              <a:ext uri="{FF2B5EF4-FFF2-40B4-BE49-F238E27FC236}">
                <a16:creationId xmlns:a16="http://schemas.microsoft.com/office/drawing/2014/main" id="{8E60DE13-0F59-4DC5-9551-8D2DB56A188B}"/>
              </a:ext>
            </a:extLst>
          </p:cNvPr>
          <p:cNvSpPr txBox="1">
            <a:spLocks/>
          </p:cNvSpPr>
          <p:nvPr/>
        </p:nvSpPr>
        <p:spPr>
          <a:xfrm>
            <a:off x="0" y="4201022"/>
            <a:ext cx="9289033" cy="1254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200" b="1" dirty="0">
                <a:latin typeface="メイリオ" panose="020B0604030504040204" pitchFamily="50" charset="-128"/>
                <a:ea typeface="メイリオ" panose="020B0604030504040204" pitchFamily="50" charset="-128"/>
              </a:rPr>
              <a:t>・こっそり腹式呼吸</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声の上ずり防止、集中力</a:t>
            </a:r>
            <a:endParaRPr lang="en-US" altLang="ja-JP" sz="3200" b="1" dirty="0">
              <a:latin typeface="メイリオ" panose="020B0604030504040204" pitchFamily="50" charset="-128"/>
              <a:ea typeface="メイリオ" panose="020B0604030504040204" pitchFamily="50" charset="-128"/>
            </a:endParaRPr>
          </a:p>
          <a:p>
            <a:pPr algn="l">
              <a:lnSpc>
                <a:spcPct val="150000"/>
              </a:lnSpc>
            </a:pPr>
            <a:r>
              <a:rPr lang="ja-JP" altLang="en-US" sz="3200" b="1" dirty="0">
                <a:latin typeface="メイリオ" panose="020B0604030504040204" pitchFamily="50" charset="-128"/>
                <a:ea typeface="メイリオ" panose="020B0604030504040204" pitchFamily="50" charset="-128"/>
              </a:rPr>
              <a:t>・滑舌が良くなるツボ</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声が出やすくなる</a:t>
            </a:r>
            <a:endParaRPr lang="en-US" altLang="ja-JP" sz="3200" b="1" dirty="0">
              <a:latin typeface="メイリオ" panose="020B0604030504040204" pitchFamily="50" charset="-128"/>
              <a:ea typeface="メイリオ" panose="020B0604030504040204" pitchFamily="50" charset="-128"/>
            </a:endParaRPr>
          </a:p>
          <a:p>
            <a:pPr algn="l">
              <a:lnSpc>
                <a:spcPct val="150000"/>
              </a:lnSpc>
            </a:pPr>
            <a:r>
              <a:rPr lang="ja-JP" altLang="en-US" sz="3200" b="1" dirty="0">
                <a:latin typeface="メイリオ" panose="020B0604030504040204" pitchFamily="50" charset="-128"/>
                <a:ea typeface="メイリオ" panose="020B0604030504040204" pitchFamily="50" charset="-128"/>
              </a:rPr>
              <a:t>・アファメーション</a:t>
            </a:r>
            <a:r>
              <a:rPr lang="en-US" altLang="ja-JP" sz="3200" b="1" dirty="0">
                <a:latin typeface="メイリオ" panose="020B0604030504040204" pitchFamily="50" charset="-128"/>
                <a:ea typeface="メイリオ" panose="020B0604030504040204" pitchFamily="50" charset="-128"/>
              </a:rPr>
              <a:t>…</a:t>
            </a:r>
            <a:r>
              <a:rPr lang="ja-JP" altLang="ja-JP" sz="3200" b="1" dirty="0">
                <a:effectLst/>
                <a:latin typeface="メイリオ" panose="020B0604030504040204" pitchFamily="50" charset="-128"/>
                <a:ea typeface="メイリオ" panose="020B0604030504040204" pitchFamily="50" charset="-128"/>
                <a:cs typeface="Times New Roman" panose="02020603050405020304" pitchFamily="18" charset="0"/>
              </a:rPr>
              <a:t>潜在意識で成功イメージを</a:t>
            </a:r>
            <a:endParaRPr lang="en-US" altLang="ja-JP" sz="3200" b="1"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800" b="1" kern="100" dirty="0">
                <a:latin typeface="Century" panose="02040604050505020304" pitchFamily="18" charset="0"/>
                <a:ea typeface="AR P丸ゴシック体M" panose="020B0600010101010101" pitchFamily="50" charset="-128"/>
                <a:cs typeface="Times New Roman" panose="02020603050405020304" pitchFamily="18" charset="0"/>
              </a:rPr>
              <a:t>　　　「</a:t>
            </a:r>
            <a:r>
              <a:rPr lang="ja-JP" altLang="ja-JP" sz="1800" b="1" kern="100" dirty="0">
                <a:effectLst/>
                <a:latin typeface="Century" panose="02040604050505020304" pitchFamily="18" charset="0"/>
                <a:ea typeface="AR P丸ゴシック体M" panose="020B0600010101010101" pitchFamily="50" charset="-128"/>
                <a:cs typeface="Times New Roman" panose="02020603050405020304" pitchFamily="18" charset="0"/>
              </a:rPr>
              <a:t>自分の能力を十分に発揮して、</a:t>
            </a:r>
            <a:r>
              <a:rPr lang="ja-JP" altLang="en-US" sz="1800" b="1" kern="100" dirty="0">
                <a:effectLst/>
                <a:latin typeface="Century" panose="02040604050505020304" pitchFamily="18" charset="0"/>
                <a:ea typeface="AR P丸ゴシック体M" panose="020B0600010101010101" pitchFamily="50" charset="-128"/>
                <a:cs typeface="Times New Roman" panose="02020603050405020304" pitchFamily="18" charset="0"/>
              </a:rPr>
              <a:t>プレゼン</a:t>
            </a:r>
            <a:r>
              <a:rPr lang="ja-JP" altLang="ja-JP" sz="1800" b="1" kern="100" dirty="0">
                <a:effectLst/>
                <a:latin typeface="Century" panose="02040604050505020304" pitchFamily="18" charset="0"/>
                <a:ea typeface="AR P丸ゴシック体M" panose="020B0600010101010101" pitchFamily="50" charset="-128"/>
                <a:cs typeface="Times New Roman" panose="02020603050405020304" pitchFamily="18" charset="0"/>
              </a:rPr>
              <a:t>が大成功しました！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4271645" algn="just"/>
            <a:r>
              <a:rPr lang="ja-JP" altLang="en-US" sz="1800" b="1" kern="100" dirty="0">
                <a:effectLst/>
                <a:latin typeface="Century" panose="02040604050505020304" pitchFamily="18" charset="0"/>
                <a:ea typeface="AR P丸ゴシック体M" panose="020B0600010101010101" pitchFamily="50" charset="-128"/>
                <a:cs typeface="Times New Roman" panose="02020603050405020304" pitchFamily="18" charset="0"/>
              </a:rPr>
              <a:t>　　　</a:t>
            </a:r>
            <a:r>
              <a:rPr lang="ja-JP" altLang="ja-JP" sz="1800" b="1" kern="100" dirty="0">
                <a:effectLst/>
                <a:latin typeface="Century" panose="02040604050505020304" pitchFamily="18" charset="0"/>
                <a:ea typeface="AR P丸ゴシック体M" panose="020B0600010101010101" pitchFamily="50" charset="-128"/>
                <a:cs typeface="Times New Roman" panose="02020603050405020304" pitchFamily="18" charset="0"/>
              </a:rPr>
              <a:t>ありがとうございます！！」</a:t>
            </a:r>
            <a:endParaRPr lang="en-US" altLang="ja-JP" sz="1800" b="1" kern="100" dirty="0">
              <a:effectLst/>
              <a:latin typeface="Century" panose="02040604050505020304" pitchFamily="18" charset="0"/>
              <a:ea typeface="AR P丸ゴシック体M" panose="020B0600010101010101" pitchFamily="50" charset="-128"/>
              <a:cs typeface="Times New Roman" panose="02020603050405020304" pitchFamily="18" charset="0"/>
            </a:endParaRPr>
          </a:p>
          <a:p>
            <a:pPr indent="4271645" algn="just"/>
            <a:endParaRPr lang="en-US" altLang="ja-JP" sz="1800" b="1" kern="100" dirty="0">
              <a:latin typeface="Century" panose="02040604050505020304" pitchFamily="18" charset="0"/>
              <a:ea typeface="AR P丸ゴシック体M" panose="020B0600010101010101" pitchFamily="50" charset="-128"/>
              <a:cs typeface="Times New Roman" panose="02020603050405020304" pitchFamily="18" charset="0"/>
            </a:endParaRPr>
          </a:p>
          <a:p>
            <a:pPr>
              <a:lnSpc>
                <a:spcPct val="150000"/>
              </a:lnSpc>
            </a:pPr>
            <a:r>
              <a:rPr lang="en-US" altLang="ja-JP" sz="3200" b="1" dirty="0">
                <a:latin typeface="メイリオ" panose="020B0604030504040204" pitchFamily="50" charset="-128"/>
                <a:ea typeface="メイリオ" panose="020B0604030504040204" pitchFamily="50" charset="-128"/>
                <a:cs typeface="Times New Roman" panose="02020603050405020304" pitchFamily="18" charset="0"/>
              </a:rPr>
              <a:t>+</a:t>
            </a:r>
          </a:p>
          <a:p>
            <a:pPr>
              <a:lnSpc>
                <a:spcPct val="150000"/>
              </a:lnSpc>
            </a:pP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落ち着いたフリをする</a:t>
            </a:r>
            <a:endParaRPr lang="ja-JP" alt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4271645"/>
            <a:r>
              <a:rPr lang="en-US" altLang="ja-JP" sz="1600" b="1" kern="100" dirty="0">
                <a:effectLst/>
                <a:latin typeface="AR P丸ゴシック体M" panose="020B0600010101010101" pitchFamily="50" charset="-128"/>
                <a:ea typeface="ＭＳ 明朝" panose="02020609040205080304" pitchFamily="17" charset="-128"/>
                <a:cs typeface="Times New Roman" panose="02020603050405020304" pitchFamily="18" charset="0"/>
              </a:rPr>
              <a:t> </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ct val="150000"/>
              </a:lnSpc>
            </a:pPr>
            <a:endParaRPr lang="en-US" altLang="ja-JP" sz="32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タイトル 1">
            <a:extLst>
              <a:ext uri="{FF2B5EF4-FFF2-40B4-BE49-F238E27FC236}">
                <a16:creationId xmlns:a16="http://schemas.microsoft.com/office/drawing/2014/main" id="{C5B63DFA-5546-4807-99ED-11C20A00E551}"/>
              </a:ext>
            </a:extLst>
          </p:cNvPr>
          <p:cNvSpPr txBox="1">
            <a:spLocks/>
          </p:cNvSpPr>
          <p:nvPr/>
        </p:nvSpPr>
        <p:spPr>
          <a:xfrm>
            <a:off x="2483768" y="521187"/>
            <a:ext cx="8208913" cy="1254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b="1" dirty="0">
                <a:latin typeface="メイリオ" panose="020B0604030504040204" pitchFamily="50" charset="-128"/>
                <a:ea typeface="メイリオ" panose="020B0604030504040204" pitchFamily="50" charset="-128"/>
              </a:rPr>
              <a:t>&lt;</a:t>
            </a:r>
            <a:r>
              <a:rPr lang="ja-JP" altLang="en-US" sz="3600" b="1" dirty="0">
                <a:latin typeface="メイリオ" panose="020B0604030504040204" pitchFamily="50" charset="-128"/>
                <a:ea typeface="メイリオ" panose="020B0604030504040204" pitchFamily="50" charset="-128"/>
              </a:rPr>
              <a:t>あがり症対策</a:t>
            </a:r>
            <a:r>
              <a:rPr lang="en-US" altLang="ja-JP" sz="3600" b="1" dirty="0">
                <a:latin typeface="メイリオ" panose="020B0604030504040204" pitchFamily="50" charset="-128"/>
                <a:ea typeface="メイリオ" panose="020B0604030504040204" pitchFamily="50" charset="-128"/>
              </a:rPr>
              <a:t>&gt;</a:t>
            </a:r>
          </a:p>
        </p:txBody>
      </p:sp>
      <p:sp>
        <p:nvSpPr>
          <p:cNvPr id="9" name="タイトル 1">
            <a:extLst>
              <a:ext uri="{FF2B5EF4-FFF2-40B4-BE49-F238E27FC236}">
                <a16:creationId xmlns:a16="http://schemas.microsoft.com/office/drawing/2014/main" id="{F14B153D-9D53-4D60-8CB2-1B6989CEA5F9}"/>
              </a:ext>
            </a:extLst>
          </p:cNvPr>
          <p:cNvSpPr txBox="1">
            <a:spLocks/>
          </p:cNvSpPr>
          <p:nvPr/>
        </p:nvSpPr>
        <p:spPr>
          <a:xfrm>
            <a:off x="755575" y="5455023"/>
            <a:ext cx="8208913" cy="1254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b="1" dirty="0">
              <a:latin typeface="メイリオ" panose="020B0604030504040204" pitchFamily="50" charset="-128"/>
              <a:ea typeface="メイリオ" panose="020B0604030504040204" pitchFamily="50" charset="-128"/>
            </a:endParaRPr>
          </a:p>
        </p:txBody>
      </p:sp>
      <p:pic>
        <p:nvPicPr>
          <p:cNvPr id="6" name="図 5" descr="図形&#10;&#10;自動的に生成された説明">
            <a:extLst>
              <a:ext uri="{FF2B5EF4-FFF2-40B4-BE49-F238E27FC236}">
                <a16:creationId xmlns:a16="http://schemas.microsoft.com/office/drawing/2014/main" id="{767049D6-AE33-4D5D-BB2E-4220EC9D2D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87594" y="4560595"/>
            <a:ext cx="1469287" cy="2100545"/>
          </a:xfrm>
          <a:prstGeom prst="rect">
            <a:avLst/>
          </a:prstGeom>
        </p:spPr>
      </p:pic>
    </p:spTree>
    <p:extLst>
      <p:ext uri="{BB962C8B-B14F-4D97-AF65-F5344CB8AC3E}">
        <p14:creationId xmlns:p14="http://schemas.microsoft.com/office/powerpoint/2010/main" val="155970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27584" y="1961502"/>
            <a:ext cx="10081120"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600" b="1" dirty="0">
                <a:latin typeface="メイリオ" panose="020B0604030504040204" pitchFamily="50" charset="-128"/>
                <a:ea typeface="メイリオ" panose="020B0604030504040204" pitchFamily="50" charset="-128"/>
              </a:rPr>
              <a:t>ウォーミングアップ①</a:t>
            </a:r>
            <a:endParaRPr lang="en-US" altLang="ja-JP" sz="3600" b="1" dirty="0">
              <a:latin typeface="メイリオ" panose="020B0604030504040204" pitchFamily="50" charset="-128"/>
              <a:ea typeface="メイリオ" panose="020B0604030504040204" pitchFamily="50" charset="-128"/>
            </a:endParaRPr>
          </a:p>
          <a:p>
            <a:pPr algn="l">
              <a:lnSpc>
                <a:spcPct val="150000"/>
              </a:lnSpc>
            </a:pPr>
            <a:endParaRPr lang="en-US" altLang="ja-JP" b="1" dirty="0">
              <a:latin typeface="メイリオ" panose="020B0604030504040204" pitchFamily="50" charset="-128"/>
              <a:ea typeface="メイリオ" panose="020B0604030504040204" pitchFamily="50" charset="-128"/>
            </a:endParaRPr>
          </a:p>
          <a:p>
            <a:pPr algn="l">
              <a:lnSpc>
                <a:spcPct val="150000"/>
              </a:lnSpc>
            </a:pPr>
            <a:r>
              <a:rPr lang="ja-JP" altLang="en-US" b="1" dirty="0">
                <a:latin typeface="メイリオ" panose="020B0604030504040204" pitchFamily="50" charset="-128"/>
                <a:ea typeface="メイリオ" panose="020B0604030504040204" pitchFamily="50" charset="-128"/>
              </a:rPr>
              <a:t>　「視野が広くなる体操」</a:t>
            </a:r>
          </a:p>
        </p:txBody>
      </p:sp>
    </p:spTree>
    <p:extLst>
      <p:ext uri="{BB962C8B-B14F-4D97-AF65-F5344CB8AC3E}">
        <p14:creationId xmlns:p14="http://schemas.microsoft.com/office/powerpoint/2010/main" val="348829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9531" y="2264368"/>
            <a:ext cx="8136904" cy="1470025"/>
          </a:xfrm>
        </p:spPr>
        <p:txBody>
          <a:bodyPr>
            <a:noAutofit/>
          </a:bodyPr>
          <a:lstStyle/>
          <a:p>
            <a:r>
              <a:rPr lang="ja-JP" altLang="en-US" sz="4800" b="1" dirty="0">
                <a:latin typeface="メイリオ" panose="020B0604030504040204" pitchFamily="50" charset="-128"/>
                <a:ea typeface="メイリオ" panose="020B0604030504040204" pitchFamily="50" charset="-128"/>
              </a:rPr>
              <a:t>声と話し方を磨くこと</a:t>
            </a:r>
            <a:br>
              <a:rPr lang="en-US" altLang="ja-JP" sz="4800" b="1" dirty="0">
                <a:latin typeface="メイリオ" panose="020B0604030504040204" pitchFamily="50" charset="-128"/>
                <a:ea typeface="メイリオ" panose="020B0604030504040204" pitchFamily="50" charset="-128"/>
              </a:rPr>
            </a:br>
            <a:br>
              <a:rPr lang="en-US" altLang="ja-JP" sz="4800" b="1" dirty="0">
                <a:latin typeface="メイリオ" panose="020B0604030504040204" pitchFamily="50" charset="-128"/>
                <a:ea typeface="メイリオ" panose="020B0604030504040204" pitchFamily="50" charset="-128"/>
              </a:rPr>
            </a:br>
            <a:r>
              <a:rPr lang="ja-JP" altLang="en-US" sz="4800" b="1" dirty="0">
                <a:latin typeface="メイリオ" panose="020B0604030504040204" pitchFamily="50" charset="-128"/>
                <a:ea typeface="メイリオ" panose="020B0604030504040204" pitchFamily="50" charset="-128"/>
              </a:rPr>
              <a:t>自分磨き＆相手への敬意</a:t>
            </a:r>
            <a:br>
              <a:rPr lang="en-US" altLang="ja-JP" sz="4800" b="1" dirty="0">
                <a:latin typeface="メイリオ" panose="020B0604030504040204" pitchFamily="50" charset="-128"/>
                <a:ea typeface="メイリオ" panose="020B0604030504040204" pitchFamily="50" charset="-128"/>
              </a:rPr>
            </a:br>
            <a:br>
              <a:rPr lang="en-US" altLang="ja-JP" sz="4800" b="1" dirty="0">
                <a:latin typeface="メイリオ" panose="020B0604030504040204" pitchFamily="50" charset="-128"/>
                <a:ea typeface="メイリオ" panose="020B0604030504040204" pitchFamily="50" charset="-128"/>
              </a:rPr>
            </a:br>
            <a:r>
              <a:rPr lang="ja-JP" altLang="en-US" sz="4800" b="1" dirty="0">
                <a:latin typeface="メイリオ" panose="020B0604030504040204" pitchFamily="50" charset="-128"/>
                <a:ea typeface="メイリオ" panose="020B0604030504040204" pitchFamily="50" charset="-128"/>
              </a:rPr>
              <a:t>コミュニケーションＵＰ</a:t>
            </a:r>
            <a:br>
              <a:rPr lang="en-US" altLang="ja-JP" sz="4800" b="1" dirty="0">
                <a:latin typeface="メイリオ" panose="020B0604030504040204" pitchFamily="50" charset="-128"/>
                <a:ea typeface="メイリオ" panose="020B0604030504040204" pitchFamily="50" charset="-128"/>
              </a:rPr>
            </a:br>
            <a:endParaRPr kumimoji="1" lang="ja-JP" altLang="en-US" sz="4800" dirty="0">
              <a:solidFill>
                <a:schemeClr val="tx1"/>
              </a:solidFill>
              <a:latin typeface="HGP平成明朝体W9" pitchFamily="18" charset="-128"/>
              <a:ea typeface="HGP平成明朝体W9" pitchFamily="18" charset="-128"/>
            </a:endParaRPr>
          </a:p>
        </p:txBody>
      </p:sp>
      <p:sp>
        <p:nvSpPr>
          <p:cNvPr id="4" name="矢印: 下 3">
            <a:extLst>
              <a:ext uri="{FF2B5EF4-FFF2-40B4-BE49-F238E27FC236}">
                <a16:creationId xmlns:a16="http://schemas.microsoft.com/office/drawing/2014/main" id="{D624F749-2BC4-4F4B-8A96-731207122831}"/>
              </a:ext>
            </a:extLst>
          </p:cNvPr>
          <p:cNvSpPr/>
          <p:nvPr/>
        </p:nvSpPr>
        <p:spPr>
          <a:xfrm>
            <a:off x="3780506" y="1467830"/>
            <a:ext cx="1188132" cy="61981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5A3F1545-E1F0-4276-AEE0-FFC3F50DCB98}"/>
              </a:ext>
            </a:extLst>
          </p:cNvPr>
          <p:cNvSpPr/>
          <p:nvPr/>
        </p:nvSpPr>
        <p:spPr>
          <a:xfrm>
            <a:off x="3761908" y="3187932"/>
            <a:ext cx="1260141" cy="695845"/>
          </a:xfrm>
          <a:prstGeom prst="downArrow">
            <a:avLst>
              <a:gd name="adj1" fmla="val 50000"/>
              <a:gd name="adj2" fmla="val 5473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サブタイトル 2">
            <a:extLst>
              <a:ext uri="{FF2B5EF4-FFF2-40B4-BE49-F238E27FC236}">
                <a16:creationId xmlns:a16="http://schemas.microsoft.com/office/drawing/2014/main" id="{029EE8D2-A2D4-43C9-8F94-EF66731E4B72}"/>
              </a:ext>
            </a:extLst>
          </p:cNvPr>
          <p:cNvSpPr>
            <a:spLocks noGrp="1"/>
          </p:cNvSpPr>
          <p:nvPr>
            <p:ph type="subTitle" idx="1"/>
          </p:nvPr>
        </p:nvSpPr>
        <p:spPr>
          <a:xfrm>
            <a:off x="16942" y="5373216"/>
            <a:ext cx="10513168" cy="4860540"/>
          </a:xfrm>
        </p:spPr>
        <p:txBody>
          <a:bodyPr>
            <a:normAutofit/>
          </a:bodyPr>
          <a:lstStyle/>
          <a:p>
            <a:pPr algn="l"/>
            <a:r>
              <a:rPr lang="en-US" altLang="ja-JP" sz="3600" b="1"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b="1" dirty="0">
                <a:solidFill>
                  <a:schemeClr val="tx1"/>
                </a:solidFill>
                <a:latin typeface="HGP創英角ﾎﾟｯﾌﾟ体" panose="040B0A00000000000000" pitchFamily="50" charset="-128"/>
                <a:ea typeface="HGP創英角ﾎﾟｯﾌﾟ体" panose="040B0A00000000000000" pitchFamily="50" charset="-128"/>
              </a:rPr>
              <a:t>印象ＵＰ！説明力ＵＰ！説得力ＵＰ！信頼関係ＵＰ！</a:t>
            </a:r>
            <a:endParaRPr lang="en-US" altLang="ja-JP"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矢印: 下 12">
            <a:extLst>
              <a:ext uri="{FF2B5EF4-FFF2-40B4-BE49-F238E27FC236}">
                <a16:creationId xmlns:a16="http://schemas.microsoft.com/office/drawing/2014/main" id="{0D99D294-EC93-43AC-B005-BC45476C7ED8}"/>
              </a:ext>
            </a:extLst>
          </p:cNvPr>
          <p:cNvSpPr/>
          <p:nvPr/>
        </p:nvSpPr>
        <p:spPr>
          <a:xfrm>
            <a:off x="3833917" y="4476311"/>
            <a:ext cx="1188132" cy="61981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2E79A6D4-382D-4B56-A123-B88D798F70B2}"/>
              </a:ext>
            </a:extLst>
          </p:cNvPr>
          <p:cNvSpPr/>
          <p:nvPr/>
        </p:nvSpPr>
        <p:spPr>
          <a:xfrm>
            <a:off x="164455" y="2111272"/>
            <a:ext cx="8815089" cy="968252"/>
          </a:xfrm>
          <a:prstGeom prst="round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01785D8-C79B-4E54-AC9E-28B8DCEEA58D}"/>
              </a:ext>
            </a:extLst>
          </p:cNvPr>
          <p:cNvSpPr/>
          <p:nvPr/>
        </p:nvSpPr>
        <p:spPr>
          <a:xfrm>
            <a:off x="16942" y="5250252"/>
            <a:ext cx="9110116" cy="968252"/>
          </a:xfrm>
          <a:prstGeom prst="round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71680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26259" y="1772816"/>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◆わたしのキャリア・強み探し</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「一人一人の世界の広げ方」</a:t>
            </a:r>
          </a:p>
        </p:txBody>
      </p:sp>
      <p:sp>
        <p:nvSpPr>
          <p:cNvPr id="5" name="正方形/長方形 4">
            <a:extLst>
              <a:ext uri="{FF2B5EF4-FFF2-40B4-BE49-F238E27FC236}">
                <a16:creationId xmlns:a16="http://schemas.microsoft.com/office/drawing/2014/main" id="{F45E9F21-C43E-4AAB-A550-1BC9C44B69D9}"/>
              </a:ext>
            </a:extLst>
          </p:cNvPr>
          <p:cNvSpPr/>
          <p:nvPr/>
        </p:nvSpPr>
        <p:spPr>
          <a:xfrm>
            <a:off x="1226259" y="4509120"/>
            <a:ext cx="5904656"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◆声と話し方</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「心が伝わる声と話し方」</a:t>
            </a:r>
          </a:p>
        </p:txBody>
      </p:sp>
      <p:sp>
        <p:nvSpPr>
          <p:cNvPr id="6" name="正方形/長方形 5">
            <a:extLst>
              <a:ext uri="{FF2B5EF4-FFF2-40B4-BE49-F238E27FC236}">
                <a16:creationId xmlns:a16="http://schemas.microsoft.com/office/drawing/2014/main" id="{C60EEBD9-E78B-4F1F-9463-D7329B757F59}"/>
              </a:ext>
            </a:extLst>
          </p:cNvPr>
          <p:cNvSpPr/>
          <p:nvPr/>
        </p:nvSpPr>
        <p:spPr>
          <a:xfrm>
            <a:off x="323528" y="316406"/>
            <a:ext cx="5904656" cy="1138773"/>
          </a:xfrm>
          <a:prstGeom prst="rect">
            <a:avLst/>
          </a:prstGeom>
        </p:spPr>
        <p:txBody>
          <a:bodyPr wrap="square">
            <a:spAutoFit/>
          </a:bodyPr>
          <a:lstStyle/>
          <a:p>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本日の内容</a:t>
            </a:r>
          </a:p>
        </p:txBody>
      </p:sp>
      <p:sp>
        <p:nvSpPr>
          <p:cNvPr id="7" name="正方形/長方形 6">
            <a:extLst>
              <a:ext uri="{FF2B5EF4-FFF2-40B4-BE49-F238E27FC236}">
                <a16:creationId xmlns:a16="http://schemas.microsoft.com/office/drawing/2014/main" id="{4E5EE74C-B820-4A11-B7A9-B025AE351F59}"/>
              </a:ext>
            </a:extLst>
          </p:cNvPr>
          <p:cNvSpPr/>
          <p:nvPr/>
        </p:nvSpPr>
        <p:spPr>
          <a:xfrm>
            <a:off x="1222630" y="3212976"/>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◆就職に向けた準備</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「まずは情報収集を！」</a:t>
            </a:r>
          </a:p>
        </p:txBody>
      </p:sp>
    </p:spTree>
    <p:extLst>
      <p:ext uri="{BB962C8B-B14F-4D97-AF65-F5344CB8AC3E}">
        <p14:creationId xmlns:p14="http://schemas.microsoft.com/office/powerpoint/2010/main" val="1599039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38661"/>
          <a:stretch/>
        </p:blipFill>
        <p:spPr>
          <a:xfrm>
            <a:off x="0" y="4582426"/>
            <a:ext cx="9144000" cy="2331719"/>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49" y="258936"/>
            <a:ext cx="2381216" cy="795289"/>
          </a:xfrm>
          <a:prstGeom prst="rect">
            <a:avLst/>
          </a:prstGeom>
        </p:spPr>
      </p:pic>
      <p:sp>
        <p:nvSpPr>
          <p:cNvPr id="7" name="正方形/長方形 6"/>
          <p:cNvSpPr/>
          <p:nvPr/>
        </p:nvSpPr>
        <p:spPr>
          <a:xfrm>
            <a:off x="5868144" y="5765529"/>
            <a:ext cx="2315384" cy="523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latin typeface="Meiryo UI" panose="020B0604030504040204" pitchFamily="50" charset="-128"/>
                <a:ea typeface="Meiryo UI" panose="020B0604030504040204" pitchFamily="50" charset="-128"/>
              </a:rPr>
              <a:t>ボイスエアー　　藤重知子</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5495192" y="6511386"/>
            <a:ext cx="3819379" cy="28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25">
                <a:solidFill>
                  <a:schemeClr val="bg1">
                    <a:lumMod val="65000"/>
                  </a:schemeClr>
                </a:solidFill>
                <a:latin typeface="Meiryo UI" panose="020B0604030504040204" pitchFamily="50" charset="-128"/>
                <a:ea typeface="Meiryo UI" panose="020B0604030504040204" pitchFamily="50" charset="-128"/>
              </a:rPr>
              <a:t>Copyright</a:t>
            </a:r>
            <a:r>
              <a:rPr lang="ja-JP" altLang="en-US" sz="825">
                <a:solidFill>
                  <a:schemeClr val="bg1">
                    <a:lumMod val="65000"/>
                  </a:schemeClr>
                </a:solidFill>
                <a:latin typeface="Meiryo UI" panose="020B0604030504040204" pitchFamily="50" charset="-128"/>
                <a:ea typeface="Meiryo UI" panose="020B0604030504040204" pitchFamily="50" charset="-128"/>
              </a:rPr>
              <a:t> 🄫 ボイスエアー　</a:t>
            </a:r>
            <a:r>
              <a:rPr lang="en-US" altLang="ja-JP" sz="825">
                <a:solidFill>
                  <a:schemeClr val="bg1">
                    <a:lumMod val="65000"/>
                  </a:schemeClr>
                </a:solidFill>
                <a:latin typeface="Meiryo UI" panose="020B0604030504040204" pitchFamily="50" charset="-128"/>
                <a:ea typeface="Meiryo UI" panose="020B0604030504040204" pitchFamily="50" charset="-128"/>
              </a:rPr>
              <a:t>All</a:t>
            </a:r>
            <a:r>
              <a:rPr lang="ja-JP" altLang="en-US" sz="825">
                <a:solidFill>
                  <a:schemeClr val="bg1">
                    <a:lumMod val="65000"/>
                  </a:schemeClr>
                </a:solidFill>
                <a:latin typeface="Meiryo UI" panose="020B0604030504040204" pitchFamily="50" charset="-128"/>
                <a:ea typeface="Meiryo UI" panose="020B0604030504040204" pitchFamily="50" charset="-128"/>
              </a:rPr>
              <a:t> </a:t>
            </a:r>
            <a:r>
              <a:rPr lang="en-US" altLang="ja-JP" sz="825">
                <a:solidFill>
                  <a:schemeClr val="bg1">
                    <a:lumMod val="65000"/>
                  </a:schemeClr>
                </a:solidFill>
                <a:latin typeface="Meiryo UI" panose="020B0604030504040204" pitchFamily="50" charset="-128"/>
                <a:ea typeface="Meiryo UI" panose="020B0604030504040204" pitchFamily="50" charset="-128"/>
              </a:rPr>
              <a:t>rights</a:t>
            </a:r>
            <a:r>
              <a:rPr lang="ja-JP" altLang="en-US" sz="825">
                <a:solidFill>
                  <a:schemeClr val="bg1">
                    <a:lumMod val="65000"/>
                  </a:schemeClr>
                </a:solidFill>
                <a:latin typeface="Meiryo UI" panose="020B0604030504040204" pitchFamily="50" charset="-128"/>
                <a:ea typeface="Meiryo UI" panose="020B0604030504040204" pitchFamily="50" charset="-128"/>
              </a:rPr>
              <a:t> </a:t>
            </a:r>
            <a:r>
              <a:rPr lang="en-US" altLang="ja-JP" sz="825">
                <a:solidFill>
                  <a:schemeClr val="bg1">
                    <a:lumMod val="65000"/>
                  </a:schemeClr>
                </a:solidFill>
                <a:latin typeface="Meiryo UI" panose="020B0604030504040204" pitchFamily="50" charset="-128"/>
                <a:ea typeface="Meiryo UI" panose="020B0604030504040204" pitchFamily="50" charset="-128"/>
              </a:rPr>
              <a:t>reserved.</a:t>
            </a:r>
            <a:r>
              <a:rPr lang="ja-JP" altLang="en-US" sz="825">
                <a:solidFill>
                  <a:schemeClr val="bg1">
                    <a:lumMod val="65000"/>
                  </a:schemeClr>
                </a:solidFill>
                <a:latin typeface="Meiryo UI" panose="020B0604030504040204" pitchFamily="50" charset="-128"/>
                <a:ea typeface="Meiryo UI" panose="020B0604030504040204" pitchFamily="50" charset="-128"/>
              </a:rPr>
              <a:t>（無断転載・コピーを禁じます）</a:t>
            </a:r>
          </a:p>
        </p:txBody>
      </p:sp>
      <p:sp>
        <p:nvSpPr>
          <p:cNvPr id="9" name="タイトル 1">
            <a:extLst>
              <a:ext uri="{FF2B5EF4-FFF2-40B4-BE49-F238E27FC236}">
                <a16:creationId xmlns:a16="http://schemas.microsoft.com/office/drawing/2014/main" id="{7AEEA684-7D17-46F5-B9BE-690B0DF98301}"/>
              </a:ext>
            </a:extLst>
          </p:cNvPr>
          <p:cNvSpPr txBox="1">
            <a:spLocks/>
          </p:cNvSpPr>
          <p:nvPr/>
        </p:nvSpPr>
        <p:spPr>
          <a:xfrm>
            <a:off x="5364088" y="5442257"/>
            <a:ext cx="2423885" cy="646544"/>
          </a:xfrm>
          <a:prstGeom prst="rect">
            <a:avLst/>
          </a:prstGeom>
        </p:spPr>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600" dirty="0">
                <a:latin typeface="BIZ UDPゴシック" panose="020B0400000000000000" pitchFamily="50" charset="-128"/>
                <a:ea typeface="BIZ UDPゴシック" panose="020B0400000000000000" pitchFamily="50" charset="-128"/>
              </a:rPr>
              <a:t>2021</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月</a:t>
            </a:r>
            <a:r>
              <a:rPr lang="en-US" altLang="ja-JP" sz="1600" dirty="0">
                <a:latin typeface="BIZ UDPゴシック" panose="020B0400000000000000" pitchFamily="50" charset="-128"/>
                <a:ea typeface="BIZ UDPゴシック" panose="020B0400000000000000" pitchFamily="50" charset="-128"/>
              </a:rPr>
              <a:t>18</a:t>
            </a:r>
            <a:r>
              <a:rPr lang="ja-JP" altLang="en-US" sz="1600" dirty="0">
                <a:latin typeface="BIZ UDPゴシック" panose="020B0400000000000000" pitchFamily="50" charset="-128"/>
                <a:ea typeface="BIZ UDPゴシック" panose="020B0400000000000000" pitchFamily="50" charset="-128"/>
              </a:rPr>
              <a:t>日（月）</a:t>
            </a:r>
            <a:endParaRPr lang="en-US" altLang="ja-JP" sz="1600" dirty="0">
              <a:latin typeface="BIZ UDPゴシック" panose="020B0400000000000000" pitchFamily="50" charset="-128"/>
              <a:ea typeface="BIZ UDPゴシック" panose="020B0400000000000000" pitchFamily="50" charset="-128"/>
            </a:endParaRPr>
          </a:p>
          <a:p>
            <a:endParaRPr lang="ja-JP" altLang="en-US"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0AF9C93-22B3-4A6A-8405-D6157F09671E}"/>
              </a:ext>
            </a:extLst>
          </p:cNvPr>
          <p:cNvSpPr/>
          <p:nvPr/>
        </p:nvSpPr>
        <p:spPr>
          <a:xfrm>
            <a:off x="395536" y="1980656"/>
            <a:ext cx="8631003" cy="4308872"/>
          </a:xfrm>
          <a:prstGeom prst="rect">
            <a:avLst/>
          </a:prstGeom>
        </p:spPr>
        <p:txBody>
          <a:bodyPr wrap="square">
            <a:spAutoFit/>
          </a:bodyPr>
          <a:lstStyle/>
          <a:p>
            <a:pPr algn="ctr"/>
            <a:r>
              <a:rPr lang="ja-JP" altLang="en-US" sz="5400" b="1" dirty="0">
                <a:latin typeface="メイリオ" panose="020B0604030504040204" pitchFamily="50" charset="-128"/>
                <a:ea typeface="メイリオ" panose="020B0604030504040204" pitchFamily="50" charset="-128"/>
              </a:rPr>
              <a:t>就職準備セミナー</a:t>
            </a:r>
            <a:endParaRPr lang="en-US" altLang="ja-JP" sz="5400" b="1" dirty="0">
              <a:latin typeface="メイリオ" panose="020B0604030504040204" pitchFamily="50" charset="-128"/>
              <a:ea typeface="メイリオ" panose="020B0604030504040204" pitchFamily="50" charset="-128"/>
            </a:endParaRPr>
          </a:p>
          <a:p>
            <a:pPr algn="ctr"/>
            <a:r>
              <a:rPr lang="ja-JP" altLang="en-US" sz="4000" b="1" dirty="0">
                <a:latin typeface="メイリオ" panose="020B0604030504040204" pitchFamily="50" charset="-128"/>
                <a:ea typeface="メイリオ" panose="020B0604030504040204" pitchFamily="50" charset="-128"/>
              </a:rPr>
              <a:t>～就職活動の始め方＆コツ～</a:t>
            </a:r>
            <a:endParaRPr lang="en-US" altLang="ja-JP" sz="4000" b="1" dirty="0">
              <a:latin typeface="メイリオ" panose="020B0604030504040204" pitchFamily="50" charset="-128"/>
              <a:ea typeface="メイリオ" panose="020B0604030504040204" pitchFamily="50" charset="-128"/>
            </a:endParaRPr>
          </a:p>
          <a:p>
            <a:pPr algn="ctr"/>
            <a:endParaRPr lang="en-US" altLang="ja-JP" sz="40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なりたい自分になるために、</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求められるあなたになるために</a:t>
            </a:r>
            <a:endParaRPr lang="en-US" altLang="ja-JP" sz="2800" b="1" dirty="0">
              <a:latin typeface="メイリオ" panose="020B0604030504040204" pitchFamily="50" charset="-128"/>
              <a:ea typeface="メイリオ" panose="020B0604030504040204" pitchFamily="50" charset="-128"/>
            </a:endParaRPr>
          </a:p>
          <a:p>
            <a:pPr algn="ctr"/>
            <a:br>
              <a:rPr lang="en-US" altLang="ja-JP" sz="2800" b="1" dirty="0">
                <a:latin typeface="メイリオ" panose="020B0604030504040204" pitchFamily="50" charset="-128"/>
                <a:ea typeface="メイリオ" panose="020B0604030504040204" pitchFamily="50" charset="-128"/>
              </a:rPr>
            </a:br>
            <a:br>
              <a:rPr lang="en-US" altLang="ja-JP" sz="2800" b="1" dirty="0">
                <a:latin typeface="メイリオ" panose="020B0604030504040204" pitchFamily="50" charset="-128"/>
                <a:ea typeface="メイリオ" panose="020B0604030504040204" pitchFamily="50" charset="-128"/>
              </a:rPr>
            </a:br>
            <a:endParaRPr lang="ja-JP" altLang="en-US" sz="2800" dirty="0"/>
          </a:p>
        </p:txBody>
      </p:sp>
    </p:spTree>
    <p:extLst>
      <p:ext uri="{BB962C8B-B14F-4D97-AF65-F5344CB8AC3E}">
        <p14:creationId xmlns:p14="http://schemas.microsoft.com/office/powerpoint/2010/main" val="421154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611560" y="2348880"/>
            <a:ext cx="10801200"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600" b="1" dirty="0">
                <a:latin typeface="メイリオ" panose="020B0604030504040204" pitchFamily="50" charset="-128"/>
                <a:ea typeface="メイリオ" panose="020B0604030504040204" pitchFamily="50" charset="-128"/>
              </a:rPr>
              <a:t>ウォーミングアップ②</a:t>
            </a:r>
            <a:endParaRPr lang="en-US" altLang="ja-JP" sz="3600" b="1" dirty="0">
              <a:latin typeface="メイリオ" panose="020B0604030504040204" pitchFamily="50" charset="-128"/>
              <a:ea typeface="メイリオ" panose="020B0604030504040204" pitchFamily="50" charset="-128"/>
            </a:endParaRPr>
          </a:p>
          <a:p>
            <a:pPr algn="l">
              <a:lnSpc>
                <a:spcPct val="150000"/>
              </a:lnSpc>
            </a:pPr>
            <a:r>
              <a:rPr lang="ja-JP" altLang="en-US" b="1" dirty="0">
                <a:latin typeface="メイリオ" panose="020B0604030504040204" pitchFamily="50" charset="-128"/>
                <a:ea typeface="メイリオ" panose="020B0604030504040204" pitchFamily="50" charset="-128"/>
              </a:rPr>
              <a:t>　　　　「自己紹介」</a:t>
            </a:r>
            <a:endParaRPr lang="en-US" altLang="ja-JP" b="1" dirty="0">
              <a:latin typeface="メイリオ" panose="020B0604030504040204" pitchFamily="50" charset="-128"/>
              <a:ea typeface="メイリオ" panose="020B0604030504040204" pitchFamily="50" charset="-128"/>
            </a:endParaRPr>
          </a:p>
          <a:p>
            <a:pPr algn="l">
              <a:lnSpc>
                <a:spcPct val="150000"/>
              </a:lnSpc>
            </a:pPr>
            <a:r>
              <a:rPr lang="ja-JP" altLang="en-US" b="1" u="sng" dirty="0">
                <a:latin typeface="メイリオ" panose="020B0604030504040204" pitchFamily="50" charset="-128"/>
                <a:ea typeface="メイリオ" panose="020B0604030504040204" pitchFamily="50" charset="-128"/>
              </a:rPr>
              <a:t>名前</a:t>
            </a:r>
            <a:r>
              <a:rPr lang="en-US" altLang="ja-JP" b="1" u="sng" dirty="0">
                <a:latin typeface="メイリオ" panose="020B0604030504040204" pitchFamily="50" charset="-128"/>
                <a:ea typeface="メイリオ" panose="020B0604030504040204" pitchFamily="50" charset="-128"/>
              </a:rPr>
              <a:t>+</a:t>
            </a:r>
            <a:r>
              <a:rPr lang="ja-JP" altLang="en-US" b="1" u="sng" dirty="0">
                <a:latin typeface="メイリオ" panose="020B0604030504040204" pitchFamily="50" charset="-128"/>
                <a:ea typeface="メイリオ" panose="020B0604030504040204" pitchFamily="50" charset="-128"/>
              </a:rPr>
              <a:t>今日の目的</a:t>
            </a:r>
            <a:r>
              <a:rPr lang="en-US" altLang="ja-JP" b="1" u="sng" dirty="0">
                <a:latin typeface="メイリオ" panose="020B0604030504040204" pitchFamily="50" charset="-128"/>
                <a:ea typeface="メイリオ" panose="020B0604030504040204" pitchFamily="50" charset="-128"/>
              </a:rPr>
              <a:t>+</a:t>
            </a:r>
            <a:r>
              <a:rPr lang="en-US" altLang="ja-JP" b="1" u="sng" dirty="0" err="1">
                <a:latin typeface="メイリオ" panose="020B0604030504040204" pitchFamily="50" charset="-128"/>
                <a:ea typeface="メイリオ" panose="020B0604030504040204" pitchFamily="50" charset="-128"/>
              </a:rPr>
              <a:t>Good&amp;New</a:t>
            </a:r>
            <a:endParaRPr lang="en-US" altLang="ja-JP" b="1" u="sng" dirty="0">
              <a:latin typeface="メイリオ" panose="020B0604030504040204" pitchFamily="50" charset="-128"/>
              <a:ea typeface="メイリオ" panose="020B0604030504040204" pitchFamily="50" charset="-128"/>
            </a:endParaRPr>
          </a:p>
          <a:p>
            <a:pPr algn="l">
              <a:lnSpc>
                <a:spcPct val="150000"/>
              </a:lnSpc>
            </a:pPr>
            <a:endParaRPr lang="en-US" altLang="ja-JP" b="1" dirty="0">
              <a:latin typeface="メイリオ" panose="020B0604030504040204" pitchFamily="50" charset="-128"/>
              <a:ea typeface="メイリオ" panose="020B0604030504040204" pitchFamily="50" charset="-128"/>
            </a:endParaRPr>
          </a:p>
          <a:p>
            <a:pPr algn="l">
              <a:lnSpc>
                <a:spcPct val="150000"/>
              </a:lnSpc>
            </a:pPr>
            <a:endParaRPr lang="ja-JP" altLang="en-US"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75881FB-B852-41C3-87E2-703B5886669F}"/>
              </a:ext>
            </a:extLst>
          </p:cNvPr>
          <p:cNvSpPr txBox="1"/>
          <p:nvPr/>
        </p:nvSpPr>
        <p:spPr>
          <a:xfrm>
            <a:off x="1043608" y="3788296"/>
            <a:ext cx="8424936" cy="2677656"/>
          </a:xfrm>
          <a:prstGeom prst="rect">
            <a:avLst/>
          </a:prstGeom>
          <a:noFill/>
        </p:spPr>
        <p:txBody>
          <a:bodyPr wrap="square">
            <a:spAutoFit/>
          </a:bodyPr>
          <a:lstStyle/>
          <a:p>
            <a:pPr algn="l"/>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Good</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New</a:t>
            </a:r>
          </a:p>
          <a:p>
            <a:pPr lvl="0" algn="l"/>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24</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時間以内にあった「よかったこと（</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Good</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）」や</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lvl="0" algn="l"/>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「新しい発見（</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New</a:t>
            </a:r>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）」を全員で共有し、拍手を</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lvl="0" algn="l"/>
            <a:r>
              <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するという取り組み。</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lvl="0" algn="l"/>
            <a:r>
              <a:rPr lang="ja-JP" altLang="ja-JP" sz="2400" kern="0" dirty="0">
                <a:solidFill>
                  <a:srgbClr val="222222"/>
                </a:solidFill>
                <a:effectLst/>
                <a:latin typeface="メイリオ" panose="020B0604030504040204" pitchFamily="50" charset="-128"/>
                <a:ea typeface="メイリオ" panose="020B0604030504040204" pitchFamily="50" charset="-128"/>
                <a:cs typeface="Segoe UI" panose="020B0502040204020203" pitchFamily="34" charset="0"/>
              </a:rPr>
              <a:t>アメリカの教育学者ピーター・クライン氏によって</a:t>
            </a:r>
            <a:endParaRPr lang="en-US" altLang="ja-JP" sz="2400" kern="0" dirty="0">
              <a:solidFill>
                <a:srgbClr val="222222"/>
              </a:solidFill>
              <a:effectLst/>
              <a:latin typeface="メイリオ" panose="020B0604030504040204" pitchFamily="50" charset="-128"/>
              <a:ea typeface="メイリオ" panose="020B0604030504040204" pitchFamily="50" charset="-128"/>
              <a:cs typeface="Segoe UI" panose="020B0502040204020203" pitchFamily="34" charset="0"/>
            </a:endParaRPr>
          </a:p>
          <a:p>
            <a:pPr lvl="0" algn="l"/>
            <a:r>
              <a:rPr lang="ja-JP" altLang="ja-JP" sz="2400" kern="0" dirty="0">
                <a:solidFill>
                  <a:srgbClr val="222222"/>
                </a:solidFill>
                <a:effectLst/>
                <a:latin typeface="メイリオ" panose="020B0604030504040204" pitchFamily="50" charset="-128"/>
                <a:ea typeface="メイリオ" panose="020B0604030504040204" pitchFamily="50" charset="-128"/>
                <a:cs typeface="Segoe UI" panose="020B0502040204020203" pitchFamily="34" charset="0"/>
              </a:rPr>
              <a:t>開発。組織やチームの活性化、ポジティブな思考や</a:t>
            </a:r>
            <a:endParaRPr lang="en-US" altLang="ja-JP" sz="2400" kern="0" dirty="0">
              <a:solidFill>
                <a:srgbClr val="222222"/>
              </a:solidFill>
              <a:effectLst/>
              <a:latin typeface="メイリオ" panose="020B0604030504040204" pitchFamily="50" charset="-128"/>
              <a:ea typeface="メイリオ" panose="020B0604030504040204" pitchFamily="50" charset="-128"/>
              <a:cs typeface="Segoe UI" panose="020B0502040204020203" pitchFamily="34" charset="0"/>
            </a:endParaRPr>
          </a:p>
          <a:p>
            <a:pPr lvl="0" algn="l"/>
            <a:r>
              <a:rPr lang="ja-JP" altLang="ja-JP" sz="2400" kern="0" dirty="0">
                <a:solidFill>
                  <a:srgbClr val="222222"/>
                </a:solidFill>
                <a:effectLst/>
                <a:latin typeface="メイリオ" panose="020B0604030504040204" pitchFamily="50" charset="-128"/>
                <a:ea typeface="メイリオ" panose="020B0604030504040204" pitchFamily="50" charset="-128"/>
                <a:cs typeface="Segoe UI" panose="020B0502040204020203" pitchFamily="34" charset="0"/>
              </a:rPr>
              <a:t>雰囲気を生み出す効果がある。</a:t>
            </a:r>
            <a:endParaRPr lang="ja-JP"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4898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E9B0D8F-B1A2-4E4E-B57F-E5C781765D46}"/>
              </a:ext>
            </a:extLst>
          </p:cNvPr>
          <p:cNvSpPr/>
          <p:nvPr/>
        </p:nvSpPr>
        <p:spPr>
          <a:xfrm>
            <a:off x="384530" y="1088545"/>
            <a:ext cx="9505056" cy="1323439"/>
          </a:xfrm>
          <a:prstGeom prst="rect">
            <a:avLst/>
          </a:prstGeom>
        </p:spPr>
        <p:txBody>
          <a:bodyPr wrap="square">
            <a:spAutoFit/>
          </a:bodyPr>
          <a:lstStyle/>
          <a:p>
            <a:r>
              <a:rPr lang="ja-JP" altLang="en-US" sz="4000" b="1" dirty="0">
                <a:latin typeface="メイリオ" panose="020B0604030504040204" pitchFamily="50" charset="-128"/>
                <a:ea typeface="メイリオ" panose="020B0604030504040204" pitchFamily="50" charset="-128"/>
              </a:rPr>
              <a:t>１、わたしのキャリア・強み探し</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「一人一人の世界の広げ方」</a:t>
            </a:r>
          </a:p>
        </p:txBody>
      </p:sp>
      <p:sp>
        <p:nvSpPr>
          <p:cNvPr id="5" name="正方形/長方形 4">
            <a:extLst>
              <a:ext uri="{FF2B5EF4-FFF2-40B4-BE49-F238E27FC236}">
                <a16:creationId xmlns:a16="http://schemas.microsoft.com/office/drawing/2014/main" id="{6C4FB925-2565-493C-B898-CE59F80DA0E5}"/>
              </a:ext>
            </a:extLst>
          </p:cNvPr>
          <p:cNvSpPr/>
          <p:nvPr/>
        </p:nvSpPr>
        <p:spPr>
          <a:xfrm>
            <a:off x="715970" y="3909120"/>
            <a:ext cx="9173616" cy="769441"/>
          </a:xfrm>
          <a:prstGeom prst="rect">
            <a:avLst/>
          </a:prstGeom>
        </p:spPr>
        <p:txBody>
          <a:bodyPr wrap="square">
            <a:spAutoFit/>
          </a:bodyPr>
          <a:lstStyle/>
          <a:p>
            <a:r>
              <a:rPr lang="ja-JP" altLang="en-US" sz="4400" b="1" dirty="0">
                <a:latin typeface="メイリオ" panose="020B0604030504040204" pitchFamily="50" charset="-128"/>
                <a:ea typeface="メイリオ" panose="020B0604030504040204" pitchFamily="50" charset="-128"/>
              </a:rPr>
              <a:t>長期目線＆短期目線を持とう！</a:t>
            </a:r>
          </a:p>
        </p:txBody>
      </p:sp>
      <p:cxnSp>
        <p:nvCxnSpPr>
          <p:cNvPr id="6" name="直線コネクタ 5">
            <a:extLst>
              <a:ext uri="{FF2B5EF4-FFF2-40B4-BE49-F238E27FC236}">
                <a16:creationId xmlns:a16="http://schemas.microsoft.com/office/drawing/2014/main" id="{47116B40-F07A-4758-BF07-F2C42587449E}"/>
              </a:ext>
            </a:extLst>
          </p:cNvPr>
          <p:cNvCxnSpPr/>
          <p:nvPr/>
        </p:nvCxnSpPr>
        <p:spPr>
          <a:xfrm>
            <a:off x="323528" y="2419128"/>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53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6C7CE9-AD68-47D0-9C58-A812ED0A987A}"/>
              </a:ext>
            </a:extLst>
          </p:cNvPr>
          <p:cNvSpPr txBox="1">
            <a:spLocks/>
          </p:cNvSpPr>
          <p:nvPr/>
        </p:nvSpPr>
        <p:spPr>
          <a:xfrm>
            <a:off x="1231032" y="1124744"/>
            <a:ext cx="532859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60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E9B0D8F-B1A2-4E4E-B57F-E5C781765D46}"/>
              </a:ext>
            </a:extLst>
          </p:cNvPr>
          <p:cNvSpPr/>
          <p:nvPr/>
        </p:nvSpPr>
        <p:spPr>
          <a:xfrm>
            <a:off x="467544" y="382925"/>
            <a:ext cx="7200800" cy="1138773"/>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１、わたしのキャリア・強み探し</a:t>
            </a:r>
            <a:endParaRPr lang="en-US" altLang="ja-JP" sz="36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「一人一人の世界の広げ方」</a:t>
            </a:r>
          </a:p>
        </p:txBody>
      </p:sp>
      <p:sp>
        <p:nvSpPr>
          <p:cNvPr id="5" name="正方形/長方形 4">
            <a:extLst>
              <a:ext uri="{FF2B5EF4-FFF2-40B4-BE49-F238E27FC236}">
                <a16:creationId xmlns:a16="http://schemas.microsoft.com/office/drawing/2014/main" id="{6C4FB925-2565-493C-B898-CE59F80DA0E5}"/>
              </a:ext>
            </a:extLst>
          </p:cNvPr>
          <p:cNvSpPr/>
          <p:nvPr/>
        </p:nvSpPr>
        <p:spPr>
          <a:xfrm>
            <a:off x="1231032" y="3597987"/>
            <a:ext cx="7812052" cy="707886"/>
          </a:xfrm>
          <a:prstGeom prst="rect">
            <a:avLst/>
          </a:prstGeom>
        </p:spPr>
        <p:txBody>
          <a:bodyPr wrap="square">
            <a:spAutoFit/>
          </a:bodyPr>
          <a:lstStyle/>
          <a:p>
            <a:r>
              <a:rPr lang="ja-JP" altLang="en-US" sz="4000" b="1" dirty="0">
                <a:latin typeface="メイリオ" panose="020B0604030504040204" pitchFamily="50" charset="-128"/>
                <a:ea typeface="メイリオ" panose="020B0604030504040204" pitchFamily="50" charset="-128"/>
              </a:rPr>
              <a:t>長期目線＆短期目線を持とう！</a:t>
            </a:r>
          </a:p>
        </p:txBody>
      </p:sp>
      <p:pic>
        <p:nvPicPr>
          <p:cNvPr id="6" name="図 5">
            <a:extLst>
              <a:ext uri="{FF2B5EF4-FFF2-40B4-BE49-F238E27FC236}">
                <a16:creationId xmlns:a16="http://schemas.microsoft.com/office/drawing/2014/main" id="{7EB44D54-33DF-4085-BD91-30F8CCCD5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13" y="1874322"/>
            <a:ext cx="8328573" cy="4507840"/>
          </a:xfrm>
          <a:prstGeom prst="rect">
            <a:avLst/>
          </a:prstGeom>
        </p:spPr>
      </p:pic>
      <p:cxnSp>
        <p:nvCxnSpPr>
          <p:cNvPr id="7" name="直線コネクタ 6">
            <a:extLst>
              <a:ext uri="{FF2B5EF4-FFF2-40B4-BE49-F238E27FC236}">
                <a16:creationId xmlns:a16="http://schemas.microsoft.com/office/drawing/2014/main" id="{7D337B9A-D051-4AD2-A6A0-7CE271E4CE1F}"/>
              </a:ext>
            </a:extLst>
          </p:cNvPr>
          <p:cNvCxnSpPr/>
          <p:nvPr/>
        </p:nvCxnSpPr>
        <p:spPr>
          <a:xfrm>
            <a:off x="407713" y="1521698"/>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1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67544" y="2238518"/>
            <a:ext cx="820891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・生産性資産</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仕事に役立つ知識・スキル、人間関係</a:t>
            </a:r>
          </a:p>
        </p:txBody>
      </p:sp>
      <p:sp>
        <p:nvSpPr>
          <p:cNvPr id="3" name="タイトル 1">
            <a:extLst>
              <a:ext uri="{FF2B5EF4-FFF2-40B4-BE49-F238E27FC236}">
                <a16:creationId xmlns:a16="http://schemas.microsoft.com/office/drawing/2014/main" id="{CECAD702-F6D5-4349-8E6A-EF3389DE52B8}"/>
              </a:ext>
            </a:extLst>
          </p:cNvPr>
          <p:cNvSpPr txBox="1">
            <a:spLocks/>
          </p:cNvSpPr>
          <p:nvPr/>
        </p:nvSpPr>
        <p:spPr>
          <a:xfrm>
            <a:off x="467544" y="3514501"/>
            <a:ext cx="7560840"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・活力資産</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健康、家族、友人、愛</a:t>
            </a:r>
          </a:p>
        </p:txBody>
      </p:sp>
      <p:sp>
        <p:nvSpPr>
          <p:cNvPr id="4" name="タイトル 1">
            <a:extLst>
              <a:ext uri="{FF2B5EF4-FFF2-40B4-BE49-F238E27FC236}">
                <a16:creationId xmlns:a16="http://schemas.microsoft.com/office/drawing/2014/main" id="{0EF3BC5D-E49A-4473-93C5-671E376061FC}"/>
              </a:ext>
            </a:extLst>
          </p:cNvPr>
          <p:cNvSpPr txBox="1">
            <a:spLocks/>
          </p:cNvSpPr>
          <p:nvPr/>
        </p:nvSpPr>
        <p:spPr>
          <a:xfrm>
            <a:off x="464640" y="4974804"/>
            <a:ext cx="8208912"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・変身資産</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新たなステージへの移行を成功させる</a:t>
            </a:r>
            <a:endParaRPr lang="en-US" altLang="ja-JP" sz="2800" b="1" dirty="0">
              <a:latin typeface="メイリオ" panose="020B0604030504040204" pitchFamily="50" charset="-128"/>
              <a:ea typeface="メイリオ" panose="020B0604030504040204" pitchFamily="50" charset="-128"/>
            </a:endParaRPr>
          </a:p>
          <a:p>
            <a:pPr algn="l"/>
            <a:r>
              <a:rPr lang="ja-JP" altLang="en-US" sz="2800" b="1" dirty="0">
                <a:latin typeface="メイリオ" panose="020B0604030504040204" pitchFamily="50" charset="-128"/>
                <a:ea typeface="メイリオ" panose="020B0604030504040204" pitchFamily="50" charset="-128"/>
              </a:rPr>
              <a:t>　　　　　　　　　　　　　　　意思と能力</a:t>
            </a:r>
          </a:p>
        </p:txBody>
      </p:sp>
      <p:sp>
        <p:nvSpPr>
          <p:cNvPr id="5" name="タイトル 1">
            <a:extLst>
              <a:ext uri="{FF2B5EF4-FFF2-40B4-BE49-F238E27FC236}">
                <a16:creationId xmlns:a16="http://schemas.microsoft.com/office/drawing/2014/main" id="{D96BF627-7FCB-4583-A46B-01D5C40BC412}"/>
              </a:ext>
            </a:extLst>
          </p:cNvPr>
          <p:cNvSpPr txBox="1">
            <a:spLocks/>
          </p:cNvSpPr>
          <p:nvPr/>
        </p:nvSpPr>
        <p:spPr>
          <a:xfrm>
            <a:off x="2483768" y="1184376"/>
            <a:ext cx="7560840" cy="1439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latin typeface="メイリオ" panose="020B0604030504040204" pitchFamily="50" charset="-128"/>
                <a:ea typeface="メイリオ" panose="020B0604030504040204" pitchFamily="50" charset="-128"/>
              </a:rPr>
              <a:t>無形資産が重要！！</a:t>
            </a:r>
            <a:endParaRPr lang="en-US" altLang="ja-JP" sz="3600" b="1" dirty="0">
              <a:latin typeface="メイリオ" panose="020B0604030504040204" pitchFamily="50" charset="-128"/>
              <a:ea typeface="メイリオ" panose="020B0604030504040204" pitchFamily="50" charset="-128"/>
            </a:endParaRPr>
          </a:p>
          <a:p>
            <a:pPr algn="l"/>
            <a:r>
              <a:rPr lang="ja-JP" altLang="en-US" sz="3600" b="1" dirty="0">
                <a:latin typeface="メイリオ" panose="020B0604030504040204" pitchFamily="50" charset="-128"/>
                <a:ea typeface="メイリオ" panose="020B0604030504040204" pitchFamily="50" charset="-128"/>
              </a:rPr>
              <a:t>　　</a:t>
            </a:r>
            <a:endParaRPr lang="ja-JP" altLang="en-US" sz="280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7DC7F2A5-BCCE-47D9-A06D-B205DA6F7344}"/>
              </a:ext>
            </a:extLst>
          </p:cNvPr>
          <p:cNvSpPr/>
          <p:nvPr/>
        </p:nvSpPr>
        <p:spPr>
          <a:xfrm>
            <a:off x="323528" y="443780"/>
            <a:ext cx="6696744" cy="646331"/>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長期目線：人生</a:t>
            </a:r>
            <a:r>
              <a:rPr lang="en-US" altLang="ja-JP" sz="3600" b="1" dirty="0">
                <a:latin typeface="メイリオ" panose="020B0604030504040204" pitchFamily="50" charset="-128"/>
                <a:ea typeface="メイリオ" panose="020B0604030504040204" pitchFamily="50" charset="-128"/>
              </a:rPr>
              <a:t>100</a:t>
            </a:r>
            <a:r>
              <a:rPr lang="ja-JP" altLang="en-US" sz="3600" b="1" dirty="0">
                <a:latin typeface="メイリオ" panose="020B0604030504040204" pitchFamily="50" charset="-128"/>
                <a:ea typeface="メイリオ" panose="020B0604030504040204" pitchFamily="50" charset="-128"/>
              </a:rPr>
              <a:t>年時代</a:t>
            </a:r>
          </a:p>
        </p:txBody>
      </p:sp>
      <p:sp>
        <p:nvSpPr>
          <p:cNvPr id="2" name="四角形: 角を丸くする 1">
            <a:extLst>
              <a:ext uri="{FF2B5EF4-FFF2-40B4-BE49-F238E27FC236}">
                <a16:creationId xmlns:a16="http://schemas.microsoft.com/office/drawing/2014/main" id="{CA7E5B29-338D-4619-815B-E1DF0C717368}"/>
              </a:ext>
            </a:extLst>
          </p:cNvPr>
          <p:cNvSpPr/>
          <p:nvPr/>
        </p:nvSpPr>
        <p:spPr>
          <a:xfrm>
            <a:off x="1979712" y="1184376"/>
            <a:ext cx="4896544" cy="7964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59881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9354</TotalTime>
  <Words>3628</Words>
  <Application>Microsoft Office PowerPoint</Application>
  <PresentationFormat>画面に合わせる (4:3)</PresentationFormat>
  <Paragraphs>478</Paragraphs>
  <Slides>52</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52</vt:i4>
      </vt:variant>
    </vt:vector>
  </HeadingPairs>
  <TitlesOfParts>
    <vt:vector size="66" baseType="lpstr">
      <vt:lpstr>AR P丸ゴシック体M</vt:lpstr>
      <vt:lpstr>BIZ UDPゴシック</vt:lpstr>
      <vt:lpstr>HGP創英角ｺﾞｼｯｸUB</vt:lpstr>
      <vt:lpstr>HGP創英角ﾎﾟｯﾌﾟ体</vt:lpstr>
      <vt:lpstr>HGP平成明朝体W9</vt:lpstr>
      <vt:lpstr>HGS創英角ﾎﾟｯﾌﾟ体</vt:lpstr>
      <vt:lpstr>Meiryo UI</vt:lpstr>
      <vt:lpstr>メイリオ</vt:lpstr>
      <vt:lpstr>富士ポップ</vt:lpstr>
      <vt:lpstr>游ゴシック</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どんな表情、どんな声で 話したいですか？ </vt:lpstr>
      <vt:lpstr>PowerPoint プレゼンテーション</vt:lpstr>
      <vt:lpstr>PowerPoint プレゼンテーション</vt:lpstr>
      <vt:lpstr>気力は「目」に出る！ 　目で語るワーク </vt:lpstr>
      <vt:lpstr>PowerPoint プレゼンテーション</vt:lpstr>
      <vt:lpstr>イメージと現状のギャップは？    レッツ！表情筋トレーニング  </vt:lpstr>
      <vt:lpstr> 顔のスイッチを入れる！</vt:lpstr>
      <vt:lpstr>PowerPoint プレゼンテーション</vt:lpstr>
      <vt:lpstr>声のベクトルを作る！</vt:lpstr>
      <vt:lpstr>PowerPoint プレゼンテーション</vt:lpstr>
      <vt:lpstr>PowerPoint プレゼンテーション</vt:lpstr>
      <vt:lpstr>②伝わる話し方：論理的な構成　</vt:lpstr>
      <vt:lpstr>【コミュニケーションのプロセス】</vt:lpstr>
      <vt:lpstr>PowerPoint プレゼンテーション</vt:lpstr>
      <vt:lpstr>PowerPoint プレゼンテーション</vt:lpstr>
      <vt:lpstr>PowerPoint プレゼンテーション</vt:lpstr>
      <vt:lpstr>声と話し方を磨くこと  自分磨き＆相手への敬意  コミュニケーションＵＰ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伝えるのは“言葉”、伝わるのは“心”</dc:title>
  <dc:creator>Owner</dc:creator>
  <cp:lastModifiedBy>藤重 知子</cp:lastModifiedBy>
  <cp:revision>205</cp:revision>
  <cp:lastPrinted>2019-08-28T00:47:25Z</cp:lastPrinted>
  <dcterms:created xsi:type="dcterms:W3CDTF">2013-08-30T06:17:36Z</dcterms:created>
  <dcterms:modified xsi:type="dcterms:W3CDTF">2021-01-06T04:31:15Z</dcterms:modified>
</cp:coreProperties>
</file>